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269" r:id="rId5"/>
    <p:sldId id="338" r:id="rId6"/>
    <p:sldId id="270" r:id="rId7"/>
    <p:sldId id="287" r:id="rId8"/>
    <p:sldId id="286" r:id="rId9"/>
    <p:sldId id="288" r:id="rId10"/>
    <p:sldId id="339" r:id="rId11"/>
    <p:sldId id="306" r:id="rId12"/>
    <p:sldId id="304" r:id="rId13"/>
    <p:sldId id="307" r:id="rId14"/>
    <p:sldId id="30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9FE1CE-DC16-41DF-B11C-CD5BDEED420A}" v="4" dt="2020-03-16T11:40:23.7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0" d="100"/>
          <a:sy n="80" d="100"/>
        </p:scale>
        <p:origin x="710"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onne van der Meulen" userId="5f6fece0-aa25-454e-9b4e-378a81544726" providerId="ADAL" clId="{369FE1CE-DC16-41DF-B11C-CD5BDEED420A}"/>
    <pc:docChg chg="undo custSel mod modSld">
      <pc:chgData name="Yvonne van der Meulen" userId="5f6fece0-aa25-454e-9b4e-378a81544726" providerId="ADAL" clId="{369FE1CE-DC16-41DF-B11C-CD5BDEED420A}" dt="2020-03-16T11:40:23.729" v="8" actId="207"/>
      <pc:docMkLst>
        <pc:docMk/>
      </pc:docMkLst>
      <pc:sldChg chg="addSp delSp modSp mod setBg setClrOvrMap">
        <pc:chgData name="Yvonne van der Meulen" userId="5f6fece0-aa25-454e-9b4e-378a81544726" providerId="ADAL" clId="{369FE1CE-DC16-41DF-B11C-CD5BDEED420A}" dt="2020-03-16T11:40:23.729" v="8" actId="207"/>
        <pc:sldMkLst>
          <pc:docMk/>
          <pc:sldMk cId="1920111014" sldId="269"/>
        </pc:sldMkLst>
        <pc:spChg chg="mod">
          <ac:chgData name="Yvonne van der Meulen" userId="5f6fece0-aa25-454e-9b4e-378a81544726" providerId="ADAL" clId="{369FE1CE-DC16-41DF-B11C-CD5BDEED420A}" dt="2020-03-16T11:40:23.729" v="8" actId="207"/>
          <ac:spMkLst>
            <pc:docMk/>
            <pc:sldMk cId="1920111014" sldId="269"/>
            <ac:spMk id="2" creationId="{00000000-0000-0000-0000-000000000000}"/>
          </ac:spMkLst>
        </pc:spChg>
        <pc:spChg chg="mod">
          <ac:chgData name="Yvonne van der Meulen" userId="5f6fece0-aa25-454e-9b4e-378a81544726" providerId="ADAL" clId="{369FE1CE-DC16-41DF-B11C-CD5BDEED420A}" dt="2020-03-16T11:40:00.271" v="7" actId="403"/>
          <ac:spMkLst>
            <pc:docMk/>
            <pc:sldMk cId="1920111014" sldId="269"/>
            <ac:spMk id="3" creationId="{00000000-0000-0000-0000-000000000000}"/>
          </ac:spMkLst>
        </pc:spChg>
        <pc:spChg chg="add del">
          <ac:chgData name="Yvonne van der Meulen" userId="5f6fece0-aa25-454e-9b4e-378a81544726" providerId="ADAL" clId="{369FE1CE-DC16-41DF-B11C-CD5BDEED420A}" dt="2020-03-16T11:39:28.833" v="2" actId="26606"/>
          <ac:spMkLst>
            <pc:docMk/>
            <pc:sldMk cId="1920111014" sldId="269"/>
            <ac:spMk id="71" creationId="{0154D6EA-93FD-4647-A4A4-A57ACF302C55}"/>
          </ac:spMkLst>
        </pc:spChg>
        <pc:spChg chg="add">
          <ac:chgData name="Yvonne van der Meulen" userId="5f6fece0-aa25-454e-9b4e-378a81544726" providerId="ADAL" clId="{369FE1CE-DC16-41DF-B11C-CD5BDEED420A}" dt="2020-03-16T11:39:28.847" v="3" actId="26606"/>
          <ac:spMkLst>
            <pc:docMk/>
            <pc:sldMk cId="1920111014" sldId="269"/>
            <ac:spMk id="1028" creationId="{26007412-051D-4BE9-BF6A-FBC075EF0CAC}"/>
          </ac:spMkLst>
        </pc:spChg>
        <pc:picChg chg="add mod ord">
          <ac:chgData name="Yvonne van der Meulen" userId="5f6fece0-aa25-454e-9b4e-378a81544726" providerId="ADAL" clId="{369FE1CE-DC16-41DF-B11C-CD5BDEED420A}" dt="2020-03-16T11:39:47.109" v="4"/>
          <ac:picMkLst>
            <pc:docMk/>
            <pc:sldMk cId="1920111014" sldId="269"/>
            <ac:picMk id="1026" creationId="{00B328C7-0112-476C-AFD5-9C1E252B2B03}"/>
          </ac:picMkLst>
        </pc:picChg>
        <pc:cxnChg chg="add del">
          <ac:chgData name="Yvonne van der Meulen" userId="5f6fece0-aa25-454e-9b4e-378a81544726" providerId="ADAL" clId="{369FE1CE-DC16-41DF-B11C-CD5BDEED420A}" dt="2020-03-16T11:39:28.833" v="2" actId="26606"/>
          <ac:cxnSpMkLst>
            <pc:docMk/>
            <pc:sldMk cId="1920111014" sldId="269"/>
            <ac:cxnSpMk id="73" creationId="{FB112D08-7016-4512-AF65-91C10CDEACDE}"/>
          </ac:cxnSpMkLst>
        </pc:cxnChg>
        <pc:cxnChg chg="add">
          <ac:chgData name="Yvonne van der Meulen" userId="5f6fece0-aa25-454e-9b4e-378a81544726" providerId="ADAL" clId="{369FE1CE-DC16-41DF-B11C-CD5BDEED420A}" dt="2020-03-16T11:39:28.847" v="3" actId="26606"/>
          <ac:cxnSpMkLst>
            <pc:docMk/>
            <pc:sldMk cId="1920111014" sldId="269"/>
            <ac:cxnSpMk id="1029" creationId="{48642D84-BD2A-4420-BA8C-DF0EE4BC53E8}"/>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577250-ED47-4CA5-A4C6-2FF87C33B2B2}" type="datetimeFigureOut">
              <a:rPr lang="nl-NL" smtClean="0"/>
              <a:t>16-3-2020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D58FD1-7B96-4E2A-BFD7-AADA9BCCA35F}" type="slidenum">
              <a:rPr lang="nl-NL" smtClean="0"/>
              <a:t>‹nr.›</a:t>
            </a:fld>
            <a:endParaRPr lang="nl-NL"/>
          </a:p>
        </p:txBody>
      </p:sp>
    </p:spTree>
    <p:extLst>
      <p:ext uri="{BB962C8B-B14F-4D97-AF65-F5344CB8AC3E}">
        <p14:creationId xmlns:p14="http://schemas.microsoft.com/office/powerpoint/2010/main" val="373661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1F2A70B-78F2-4DCF-B53B-C990D2FAFB8A}" type="slidenum">
              <a:rPr lang="nl-NL" smtClean="0"/>
              <a:pPr/>
              <a:t>1</a:t>
            </a:fld>
            <a:endParaRPr lang="nl-NL"/>
          </a:p>
        </p:txBody>
      </p:sp>
    </p:spTree>
    <p:extLst>
      <p:ext uri="{BB962C8B-B14F-4D97-AF65-F5344CB8AC3E}">
        <p14:creationId xmlns:p14="http://schemas.microsoft.com/office/powerpoint/2010/main" val="759102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aan een aantal studenten of ze klein stukje uit hun uittreksel willen voorlezen. Controleer of de inhoud hiervan overeen komt met de theorie uit het boek of PPT. </a:t>
            </a:r>
          </a:p>
        </p:txBody>
      </p:sp>
      <p:sp>
        <p:nvSpPr>
          <p:cNvPr id="4" name="Tijdelijke aanduiding voor dianummer 3"/>
          <p:cNvSpPr>
            <a:spLocks noGrp="1"/>
          </p:cNvSpPr>
          <p:nvPr>
            <p:ph type="sldNum" sz="quarter" idx="10"/>
          </p:nvPr>
        </p:nvSpPr>
        <p:spPr/>
        <p:txBody>
          <a:bodyPr/>
          <a:lstStyle/>
          <a:p>
            <a:fld id="{01F2A70B-78F2-4DCF-B53B-C990D2FAFB8A}" type="slidenum">
              <a:rPr lang="nl-NL" smtClean="0"/>
              <a:pPr/>
              <a:t>3</a:t>
            </a:fld>
            <a:endParaRPr lang="nl-NL"/>
          </a:p>
        </p:txBody>
      </p:sp>
    </p:spTree>
    <p:extLst>
      <p:ext uri="{BB962C8B-B14F-4D97-AF65-F5344CB8AC3E}">
        <p14:creationId xmlns:p14="http://schemas.microsoft.com/office/powerpoint/2010/main" val="100793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Observatie:</a:t>
            </a:r>
          </a:p>
          <a:p>
            <a:r>
              <a:rPr lang="nl-NL" dirty="0"/>
              <a:t>Hiervoor is soms ook een opname van een korte of langere periode vereist. Denk bijv. Pieter Baan centrum bij verdachte van een delict. </a:t>
            </a:r>
          </a:p>
          <a:p>
            <a:endParaRPr lang="nl-NL" dirty="0"/>
          </a:p>
          <a:p>
            <a:r>
              <a:rPr lang="nl-NL" dirty="0"/>
              <a:t>Lichamelijk onderzoek:</a:t>
            </a:r>
          </a:p>
          <a:p>
            <a:r>
              <a:rPr lang="nl-NL" dirty="0"/>
              <a:t>Kan inwendig en uitwendig. Bijv. Temperatuur meten of inwendige kijkoperatie. </a:t>
            </a:r>
          </a:p>
          <a:p>
            <a:endParaRPr lang="nl-NL" dirty="0"/>
          </a:p>
          <a:p>
            <a:r>
              <a:rPr lang="nl-NL" dirty="0"/>
              <a:t>In de geestelijke gezondheidszorg is de term: Dubbeldiagnose gangbaar. </a:t>
            </a:r>
          </a:p>
        </p:txBody>
      </p:sp>
      <p:sp>
        <p:nvSpPr>
          <p:cNvPr id="4" name="Tijdelijke aanduiding voor dianummer 3"/>
          <p:cNvSpPr>
            <a:spLocks noGrp="1"/>
          </p:cNvSpPr>
          <p:nvPr>
            <p:ph type="sldNum" sz="quarter" idx="10"/>
          </p:nvPr>
        </p:nvSpPr>
        <p:spPr/>
        <p:txBody>
          <a:bodyPr/>
          <a:lstStyle/>
          <a:p>
            <a:fld id="{01F2A70B-78F2-4DCF-B53B-C990D2FAFB8A}" type="slidenum">
              <a:rPr lang="nl-NL" smtClean="0"/>
              <a:pPr/>
              <a:t>4</a:t>
            </a:fld>
            <a:endParaRPr lang="nl-NL"/>
          </a:p>
        </p:txBody>
      </p:sp>
    </p:spTree>
    <p:extLst>
      <p:ext uri="{BB962C8B-B14F-4D97-AF65-F5344CB8AC3E}">
        <p14:creationId xmlns:p14="http://schemas.microsoft.com/office/powerpoint/2010/main" val="2279992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 diagnoses met hun symptomen zijn wereldwijd  in kaart gebracht (WHO) in een classificatiesysteem. </a:t>
            </a:r>
          </a:p>
          <a:p>
            <a:r>
              <a:rPr lang="nl-NL" dirty="0"/>
              <a:t>Deze systemen worden steeds aangepast aan de meest recente bevindingen en actuele gegevens. </a:t>
            </a:r>
          </a:p>
          <a:p>
            <a:r>
              <a:rPr lang="nl-NL" dirty="0"/>
              <a:t>Artsen gebruiken wereldwijd ditzelfde classificatiesysteem</a:t>
            </a:r>
            <a:r>
              <a:rPr lang="nl-NL" dirty="0">
                <a:sym typeface="Wingdings" panose="05000000000000000000" pitchFamily="2" charset="2"/>
              </a:rPr>
              <a:t> zie dia.</a:t>
            </a:r>
          </a:p>
          <a:p>
            <a:endParaRPr lang="nl-NL" dirty="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01F2A70B-78F2-4DCF-B53B-C990D2FAFB8A}" type="slidenum">
              <a:rPr lang="nl-NL" smtClean="0"/>
              <a:pPr/>
              <a:t>5</a:t>
            </a:fld>
            <a:endParaRPr lang="nl-NL"/>
          </a:p>
        </p:txBody>
      </p:sp>
    </p:spTree>
    <p:extLst>
      <p:ext uri="{BB962C8B-B14F-4D97-AF65-F5344CB8AC3E}">
        <p14:creationId xmlns:p14="http://schemas.microsoft.com/office/powerpoint/2010/main" val="917032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worden in het boek 3 (pag. 54) classificatiesystemen genoemd.</a:t>
            </a:r>
          </a:p>
          <a:p>
            <a:endParaRPr lang="nl-NL" dirty="0"/>
          </a:p>
          <a:p>
            <a:r>
              <a:rPr lang="nl-NL" dirty="0"/>
              <a:t>Het enige wat de studenten moeten weten is dat er verschillende classificatiesystemen zijn met elk hun eigen aandachtsgebieden: </a:t>
            </a:r>
          </a:p>
          <a:p>
            <a:endParaRPr lang="nl-NL" dirty="0"/>
          </a:p>
          <a:p>
            <a:r>
              <a:rPr lang="nl-NL" dirty="0"/>
              <a:t>1 beschrijft symptomen + letsels</a:t>
            </a:r>
          </a:p>
          <a:p>
            <a:r>
              <a:rPr lang="nl-NL" dirty="0"/>
              <a:t>2 beschrijft naast bovenstaande ook de sociale omstandigheden erbij</a:t>
            </a:r>
          </a:p>
          <a:p>
            <a:r>
              <a:rPr lang="nl-NL" dirty="0"/>
              <a:t>3 beschrijft ziekten en symptomen in de geestelijke gezondheid, in combinatie met psychopathologie. (vraag de studenten wat dat betekent wetenschap die zich bezig houdt met psychische ziekten) </a:t>
            </a:r>
          </a:p>
          <a:p>
            <a:endParaRPr lang="nl-NL" dirty="0"/>
          </a:p>
          <a:p>
            <a:r>
              <a:rPr lang="nl-NL" dirty="0"/>
              <a:t>Studenten hoeven niet de naam (letters) van de verschillende classificatiesystemen te kennen voor de toets. Alleen bovenstaande indeling. </a:t>
            </a:r>
          </a:p>
          <a:p>
            <a:endParaRPr lang="nl-NL" dirty="0"/>
          </a:p>
        </p:txBody>
      </p:sp>
      <p:sp>
        <p:nvSpPr>
          <p:cNvPr id="4" name="Tijdelijke aanduiding voor dianummer 3"/>
          <p:cNvSpPr>
            <a:spLocks noGrp="1"/>
          </p:cNvSpPr>
          <p:nvPr>
            <p:ph type="sldNum" sz="quarter" idx="10"/>
          </p:nvPr>
        </p:nvSpPr>
        <p:spPr/>
        <p:txBody>
          <a:bodyPr/>
          <a:lstStyle/>
          <a:p>
            <a:fld id="{01F2A70B-78F2-4DCF-B53B-C990D2FAFB8A}" type="slidenum">
              <a:rPr lang="nl-NL" smtClean="0"/>
              <a:pPr/>
              <a:t>6</a:t>
            </a:fld>
            <a:endParaRPr lang="nl-NL"/>
          </a:p>
        </p:txBody>
      </p:sp>
    </p:spTree>
    <p:extLst>
      <p:ext uri="{BB962C8B-B14F-4D97-AF65-F5344CB8AC3E}">
        <p14:creationId xmlns:p14="http://schemas.microsoft.com/office/powerpoint/2010/main" val="3447656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onmogelijk om alle behandelingen bij de vele ziekten wetenschappelijk te onderzoeken op de effecten daarvan. Daar komt bij dat ziektes op elkaar kunnen lijken maar toch nog per persoon kunnen verschillen. Dit komt alleen al doordat patiënten verschillende info geven of andere ziektes erbij gecombineerd hebben wat een ander niet heeft. </a:t>
            </a:r>
          </a:p>
          <a:p>
            <a:r>
              <a:rPr lang="nl-NL" dirty="0"/>
              <a:t>Er zijn 2 methoden bedacht om te controleren of een behandeling zo effectief mogelijk is en niet schadelijk voor de patiënt:</a:t>
            </a:r>
          </a:p>
          <a:p>
            <a:r>
              <a:rPr lang="nl-NL" dirty="0"/>
              <a:t>EBP en PBE</a:t>
            </a:r>
          </a:p>
          <a:p>
            <a:endParaRPr lang="nl-NL" dirty="0"/>
          </a:p>
          <a:p>
            <a:r>
              <a:rPr lang="nl-NL" dirty="0"/>
              <a:t>EBP werkt van boven naar beneden (eerst uitgaan vanuit de theorie en dan vanuit de  ervaringen van de patiënt =praktijk) </a:t>
            </a:r>
          </a:p>
          <a:p>
            <a:r>
              <a:rPr lang="nl-NL" dirty="0"/>
              <a:t>Informatie wordt verkregen uit:</a:t>
            </a:r>
          </a:p>
          <a:p>
            <a:pPr marL="171450" indent="-171450">
              <a:buFontTx/>
              <a:buChar char="-"/>
            </a:pPr>
            <a:r>
              <a:rPr lang="nl-NL" dirty="0"/>
              <a:t>Onderzoeksresultaten van (wetenschappelijk) onderzoek</a:t>
            </a:r>
          </a:p>
          <a:p>
            <a:pPr marL="171450" indent="-171450">
              <a:buFontTx/>
              <a:buChar char="-"/>
            </a:pPr>
            <a:r>
              <a:rPr lang="nl-NL" dirty="0"/>
              <a:t>Vaktijdschriften</a:t>
            </a:r>
          </a:p>
          <a:p>
            <a:pPr marL="171450" indent="-171450">
              <a:buFontTx/>
              <a:buChar char="-"/>
            </a:pPr>
            <a:r>
              <a:rPr lang="nl-NL" dirty="0"/>
              <a:t>Eigen kennis en ervaring </a:t>
            </a:r>
            <a:r>
              <a:rPr lang="nl-NL" dirty="0" err="1"/>
              <a:t>vd</a:t>
            </a:r>
            <a:r>
              <a:rPr lang="nl-NL" dirty="0"/>
              <a:t> arts</a:t>
            </a:r>
          </a:p>
          <a:p>
            <a:pPr marL="171450" indent="-171450">
              <a:buFontTx/>
              <a:buChar char="-"/>
            </a:pPr>
            <a:r>
              <a:rPr lang="nl-NL" dirty="0"/>
              <a:t>Feedback van patiënten op de behandeling</a:t>
            </a:r>
          </a:p>
        </p:txBody>
      </p:sp>
      <p:sp>
        <p:nvSpPr>
          <p:cNvPr id="4" name="Tijdelijke aanduiding voor dianummer 3"/>
          <p:cNvSpPr>
            <a:spLocks noGrp="1"/>
          </p:cNvSpPr>
          <p:nvPr>
            <p:ph type="sldNum" sz="quarter" idx="10"/>
          </p:nvPr>
        </p:nvSpPr>
        <p:spPr/>
        <p:txBody>
          <a:bodyPr/>
          <a:lstStyle/>
          <a:p>
            <a:fld id="{01F2A70B-78F2-4DCF-B53B-C990D2FAFB8A}" type="slidenum">
              <a:rPr lang="nl-NL" smtClean="0"/>
              <a:pPr/>
              <a:t>8</a:t>
            </a:fld>
            <a:endParaRPr lang="nl-NL"/>
          </a:p>
        </p:txBody>
      </p:sp>
    </p:spTree>
    <p:extLst>
      <p:ext uri="{BB962C8B-B14F-4D97-AF65-F5344CB8AC3E}">
        <p14:creationId xmlns:p14="http://schemas.microsoft.com/office/powerpoint/2010/main" val="2240429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1F2A70B-78F2-4DCF-B53B-C990D2FAFB8A}" type="slidenum">
              <a:rPr lang="nl-NL" smtClean="0"/>
              <a:pPr/>
              <a:t>9</a:t>
            </a:fld>
            <a:endParaRPr lang="nl-NL"/>
          </a:p>
        </p:txBody>
      </p:sp>
    </p:spTree>
    <p:extLst>
      <p:ext uri="{BB962C8B-B14F-4D97-AF65-F5344CB8AC3E}">
        <p14:creationId xmlns:p14="http://schemas.microsoft.com/office/powerpoint/2010/main" val="2007561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1F2A70B-78F2-4DCF-B53B-C990D2FAFB8A}" type="slidenum">
              <a:rPr lang="nl-NL" smtClean="0"/>
              <a:pPr/>
              <a:t>10</a:t>
            </a:fld>
            <a:endParaRPr lang="nl-NL"/>
          </a:p>
        </p:txBody>
      </p:sp>
    </p:spTree>
    <p:extLst>
      <p:ext uri="{BB962C8B-B14F-4D97-AF65-F5344CB8AC3E}">
        <p14:creationId xmlns:p14="http://schemas.microsoft.com/office/powerpoint/2010/main" val="807954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kennistest is bedoeld als hulpmiddel. De student kan dan testen in hoeverre hij/zij de theorie kent. Het is niet voor een cijfer!</a:t>
            </a:r>
          </a:p>
        </p:txBody>
      </p:sp>
      <p:sp>
        <p:nvSpPr>
          <p:cNvPr id="4" name="Tijdelijke aanduiding voor dianummer 3"/>
          <p:cNvSpPr>
            <a:spLocks noGrp="1"/>
          </p:cNvSpPr>
          <p:nvPr>
            <p:ph type="sldNum" sz="quarter" idx="10"/>
          </p:nvPr>
        </p:nvSpPr>
        <p:spPr/>
        <p:txBody>
          <a:bodyPr/>
          <a:lstStyle/>
          <a:p>
            <a:fld id="{01F2A70B-78F2-4DCF-B53B-C990D2FAFB8A}" type="slidenum">
              <a:rPr lang="nl-NL" smtClean="0"/>
              <a:pPr/>
              <a:t>11</a:t>
            </a:fld>
            <a:endParaRPr lang="nl-NL"/>
          </a:p>
        </p:txBody>
      </p:sp>
    </p:spTree>
    <p:extLst>
      <p:ext uri="{BB962C8B-B14F-4D97-AF65-F5344CB8AC3E}">
        <p14:creationId xmlns:p14="http://schemas.microsoft.com/office/powerpoint/2010/main" val="1959883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63880980-4540-44B3-946D-344F8AADB8B8}" type="datetimeFigureOut">
              <a:rPr lang="nl-NL" smtClean="0"/>
              <a:t>16-3-2020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6A93B6-3090-4C18-8BBA-053EBEB3310C}"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203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3880980-4540-44B3-946D-344F8AADB8B8}" type="datetimeFigureOut">
              <a:rPr lang="nl-NL" smtClean="0"/>
              <a:t>16-3-2020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6A93B6-3090-4C18-8BBA-053EBEB3310C}" type="slidenum">
              <a:rPr lang="nl-NL" smtClean="0"/>
              <a:t>‹nr.›</a:t>
            </a:fld>
            <a:endParaRPr lang="nl-NL"/>
          </a:p>
        </p:txBody>
      </p:sp>
    </p:spTree>
    <p:extLst>
      <p:ext uri="{BB962C8B-B14F-4D97-AF65-F5344CB8AC3E}">
        <p14:creationId xmlns:p14="http://schemas.microsoft.com/office/powerpoint/2010/main" val="162394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3880980-4540-44B3-946D-344F8AADB8B8}" type="datetimeFigureOut">
              <a:rPr lang="nl-NL" smtClean="0"/>
              <a:t>16-3-2020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6A93B6-3090-4C18-8BBA-053EBEB3310C}" type="slidenum">
              <a:rPr lang="nl-NL" smtClean="0"/>
              <a:t>‹nr.›</a:t>
            </a:fld>
            <a:endParaRPr lang="nl-NL"/>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2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3880980-4540-44B3-946D-344F8AADB8B8}" type="datetimeFigureOut">
              <a:rPr lang="nl-NL" smtClean="0"/>
              <a:t>16-3-2020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6A93B6-3090-4C18-8BBA-053EBEB3310C}" type="slidenum">
              <a:rPr lang="nl-NL" smtClean="0"/>
              <a:t>‹nr.›</a:t>
            </a:fld>
            <a:endParaRPr lang="nl-NL"/>
          </a:p>
        </p:txBody>
      </p:sp>
    </p:spTree>
    <p:extLst>
      <p:ext uri="{BB962C8B-B14F-4D97-AF65-F5344CB8AC3E}">
        <p14:creationId xmlns:p14="http://schemas.microsoft.com/office/powerpoint/2010/main" val="526534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3880980-4540-44B3-946D-344F8AADB8B8}" type="datetimeFigureOut">
              <a:rPr lang="nl-NL" smtClean="0"/>
              <a:t>16-3-2020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6A93B6-3090-4C18-8BBA-053EBEB3310C}"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352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3880980-4540-44B3-946D-344F8AADB8B8}" type="datetimeFigureOut">
              <a:rPr lang="nl-NL" smtClean="0"/>
              <a:t>16-3-2020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56A93B6-3090-4C18-8BBA-053EBEB3310C}" type="slidenum">
              <a:rPr lang="nl-NL" smtClean="0"/>
              <a:t>‹nr.›</a:t>
            </a:fld>
            <a:endParaRPr lang="nl-NL"/>
          </a:p>
        </p:txBody>
      </p:sp>
    </p:spTree>
    <p:extLst>
      <p:ext uri="{BB962C8B-B14F-4D97-AF65-F5344CB8AC3E}">
        <p14:creationId xmlns:p14="http://schemas.microsoft.com/office/powerpoint/2010/main" val="2266010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89320"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3880980-4540-44B3-946D-344F8AADB8B8}" type="datetimeFigureOut">
              <a:rPr lang="nl-NL" smtClean="0"/>
              <a:t>16-3-2020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56A93B6-3090-4C18-8BBA-053EBEB3310C}" type="slidenum">
              <a:rPr lang="nl-NL" smtClean="0"/>
              <a:t>‹nr.›</a:t>
            </a:fld>
            <a:endParaRPr lang="nl-NL"/>
          </a:p>
        </p:txBody>
      </p:sp>
    </p:spTree>
    <p:extLst>
      <p:ext uri="{BB962C8B-B14F-4D97-AF65-F5344CB8AC3E}">
        <p14:creationId xmlns:p14="http://schemas.microsoft.com/office/powerpoint/2010/main" val="3571346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3880980-4540-44B3-946D-344F8AADB8B8}" type="datetimeFigureOut">
              <a:rPr lang="nl-NL" smtClean="0"/>
              <a:t>16-3-2020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56A93B6-3090-4C18-8BBA-053EBEB3310C}" type="slidenum">
              <a:rPr lang="nl-NL" smtClean="0"/>
              <a:t>‹nr.›</a:t>
            </a:fld>
            <a:endParaRPr lang="nl-NL"/>
          </a:p>
        </p:txBody>
      </p:sp>
    </p:spTree>
    <p:extLst>
      <p:ext uri="{BB962C8B-B14F-4D97-AF65-F5344CB8AC3E}">
        <p14:creationId xmlns:p14="http://schemas.microsoft.com/office/powerpoint/2010/main" val="3266091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80980-4540-44B3-946D-344F8AADB8B8}" type="datetimeFigureOut">
              <a:rPr lang="nl-NL" smtClean="0"/>
              <a:t>16-3-2020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56A93B6-3090-4C18-8BBA-053EBEB3310C}" type="slidenum">
              <a:rPr lang="nl-NL" smtClean="0"/>
              <a:t>‹nr.›</a:t>
            </a:fld>
            <a:endParaRPr lang="nl-NL"/>
          </a:p>
        </p:txBody>
      </p:sp>
    </p:spTree>
    <p:extLst>
      <p:ext uri="{BB962C8B-B14F-4D97-AF65-F5344CB8AC3E}">
        <p14:creationId xmlns:p14="http://schemas.microsoft.com/office/powerpoint/2010/main" val="315108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3880980-4540-44B3-946D-344F8AADB8B8}" type="datetimeFigureOut">
              <a:rPr lang="nl-NL" smtClean="0"/>
              <a:t>16-3-2020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56A93B6-3090-4C18-8BBA-053EBEB3310C}" type="slidenum">
              <a:rPr lang="nl-NL" smtClean="0"/>
              <a:t>‹nr.›</a:t>
            </a:fld>
            <a:endParaRPr lang="nl-NL"/>
          </a:p>
        </p:txBody>
      </p:sp>
    </p:spTree>
    <p:extLst>
      <p:ext uri="{BB962C8B-B14F-4D97-AF65-F5344CB8AC3E}">
        <p14:creationId xmlns:p14="http://schemas.microsoft.com/office/powerpoint/2010/main" val="3956844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3880980-4540-44B3-946D-344F8AADB8B8}" type="datetimeFigureOut">
              <a:rPr lang="nl-NL" smtClean="0"/>
              <a:t>16-3-2020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56A93B6-3090-4C18-8BBA-053EBEB3310C}" type="slidenum">
              <a:rPr lang="nl-NL" smtClean="0"/>
              <a:t>‹nr.›</a:t>
            </a:fld>
            <a:endParaRPr lang="nl-NL"/>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85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3880980-4540-44B3-946D-344F8AADB8B8}" type="datetimeFigureOut">
              <a:rPr lang="nl-NL" smtClean="0"/>
              <a:t>16-3-2020</a:t>
            </a:fld>
            <a:endParaRPr lang="nl-NL"/>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nl-NL"/>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56A93B6-3090-4C18-8BBA-053EBEB3310C}"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4686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youtube.com/watch?v=r1nNh9LK3x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6SITiyCwfF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26007412-051D-4BE9-BF6A-FBC075EF0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fbeeldingsresultaat voor desk doctor">
            <a:extLst>
              <a:ext uri="{FF2B5EF4-FFF2-40B4-BE49-F238E27FC236}">
                <a16:creationId xmlns:a16="http://schemas.microsoft.com/office/drawing/2014/main" id="{00B328C7-0112-476C-AFD5-9C1E252B2B03}"/>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b="2294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390687" y="4957749"/>
            <a:ext cx="7772400" cy="1463040"/>
          </a:xfrm>
        </p:spPr>
        <p:txBody>
          <a:bodyPr>
            <a:normAutofit/>
          </a:bodyPr>
          <a:lstStyle/>
          <a:p>
            <a:r>
              <a:rPr lang="nl-NL" dirty="0">
                <a:solidFill>
                  <a:schemeClr val="tx1"/>
                </a:solidFill>
              </a:rPr>
              <a:t>Pathologie en ziektebeelden</a:t>
            </a:r>
          </a:p>
        </p:txBody>
      </p:sp>
      <p:sp>
        <p:nvSpPr>
          <p:cNvPr id="3" name="Ondertitel 2"/>
          <p:cNvSpPr>
            <a:spLocks noGrp="1"/>
          </p:cNvSpPr>
          <p:nvPr>
            <p:ph type="subTitle" idx="1"/>
          </p:nvPr>
        </p:nvSpPr>
        <p:spPr>
          <a:xfrm>
            <a:off x="8610600" y="4960137"/>
            <a:ext cx="3200400" cy="1463040"/>
          </a:xfrm>
        </p:spPr>
        <p:txBody>
          <a:bodyPr>
            <a:normAutofit/>
          </a:bodyPr>
          <a:lstStyle/>
          <a:p>
            <a:r>
              <a:rPr lang="nl-NL" sz="2000" dirty="0">
                <a:solidFill>
                  <a:srgbClr val="FFFFFF"/>
                </a:solidFill>
              </a:rPr>
              <a:t>Week 3</a:t>
            </a:r>
          </a:p>
        </p:txBody>
      </p:sp>
      <p:cxnSp>
        <p:nvCxnSpPr>
          <p:cNvPr id="1029" name="Straight Connector 72">
            <a:extLst>
              <a:ext uri="{FF2B5EF4-FFF2-40B4-BE49-F238E27FC236}">
                <a16:creationId xmlns:a16="http://schemas.microsoft.com/office/drawing/2014/main" id="{48642D84-BD2A-4420-BA8C-DF0EE4BC5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11101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91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24256" y="4767072"/>
            <a:ext cx="6594189" cy="1625210"/>
          </a:xfrm>
        </p:spPr>
        <p:txBody>
          <a:bodyPr>
            <a:normAutofit/>
          </a:bodyPr>
          <a:lstStyle/>
          <a:p>
            <a:pPr algn="r"/>
            <a:r>
              <a:rPr lang="nl-NL">
                <a:solidFill>
                  <a:srgbClr val="FFFFFF"/>
                </a:solidFill>
              </a:rPr>
              <a:t>Practice based evidence (PBE) </a:t>
            </a:r>
          </a:p>
        </p:txBody>
      </p:sp>
      <p:pic>
        <p:nvPicPr>
          <p:cNvPr id="6146" name="Picture 2" descr="Afbeeldingsresultaat voor snoezelruimte">
            <a:extLst>
              <a:ext uri="{FF2B5EF4-FFF2-40B4-BE49-F238E27FC236}">
                <a16:creationId xmlns:a16="http://schemas.microsoft.com/office/drawing/2014/main" id="{5EBC043A-F87F-4AEE-86E4-083F2EDE0E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8"/>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8029319" y="917725"/>
            <a:ext cx="3424739" cy="4852362"/>
          </a:xfrm>
        </p:spPr>
        <p:txBody>
          <a:bodyPr anchor="ctr">
            <a:normAutofit/>
          </a:bodyPr>
          <a:lstStyle/>
          <a:p>
            <a:pPr marL="0" indent="0">
              <a:buNone/>
            </a:pPr>
            <a:r>
              <a:rPr lang="nl-NL">
                <a:solidFill>
                  <a:srgbClr val="FFFFFF"/>
                </a:solidFill>
                <a:latin typeface="Tw Cen MT (Hoofdtekst)"/>
                <a:ea typeface="Verdana" panose="020B0604030504040204" pitchFamily="34" charset="0"/>
                <a:cs typeface="Verdana" panose="020B0604030504040204" pitchFamily="34" charset="0"/>
              </a:rPr>
              <a:t>Werkt precies omgekeerd; eerst proberen in de praktijk en dan vanuit van de theorie. </a:t>
            </a:r>
          </a:p>
          <a:p>
            <a:pPr marL="0" indent="0">
              <a:buNone/>
            </a:pPr>
            <a:endParaRPr lang="nl-NL">
              <a:solidFill>
                <a:srgbClr val="FFFFFF"/>
              </a:solidFill>
              <a:latin typeface="Tw Cen MT (Hoofdtekst)"/>
              <a:ea typeface="Verdana" panose="020B0604030504040204" pitchFamily="34" charset="0"/>
              <a:cs typeface="Verdana" panose="020B0604030504040204" pitchFamily="34" charset="0"/>
            </a:endParaRPr>
          </a:p>
          <a:p>
            <a:pPr marL="0" indent="0">
              <a:buNone/>
            </a:pPr>
            <a:r>
              <a:rPr lang="nl-NL">
                <a:solidFill>
                  <a:srgbClr val="FFFFFF"/>
                </a:solidFill>
                <a:latin typeface="Tw Cen MT (Hoofdtekst)"/>
                <a:ea typeface="Verdana" panose="020B0604030504040204" pitchFamily="34" charset="0"/>
                <a:cs typeface="Verdana" panose="020B0604030504040204" pitchFamily="34" charset="0"/>
              </a:rPr>
              <a:t>Bijv. Snoezelen (</a:t>
            </a:r>
            <a:r>
              <a:rPr lang="nl-NL">
                <a:solidFill>
                  <a:srgbClr val="FFFFFF"/>
                </a:solidFill>
                <a:latin typeface="Tw Cen MT (Hoofdtekst)"/>
                <a:ea typeface="Verdana" panose="020B0604030504040204" pitchFamily="34" charset="0"/>
                <a:cs typeface="Verdana" panose="020B0604030504040204" pitchFamily="34" charset="0"/>
                <a:hlinkClick r:id="rId4"/>
              </a:rPr>
              <a:t>Filmpje</a:t>
            </a:r>
            <a:r>
              <a:rPr lang="nl-NL">
                <a:solidFill>
                  <a:srgbClr val="FFFFFF"/>
                </a:solidFill>
                <a:latin typeface="Tw Cen MT (Hoofdteks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074563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2DA04-CDE9-4D6F-87D3-768B40648ACA}"/>
              </a:ext>
            </a:extLst>
          </p:cNvPr>
          <p:cNvSpPr>
            <a:spLocks noGrp="1"/>
          </p:cNvSpPr>
          <p:nvPr>
            <p:ph type="title"/>
          </p:nvPr>
        </p:nvSpPr>
        <p:spPr>
          <a:xfrm>
            <a:off x="1024128" y="824702"/>
            <a:ext cx="3787358" cy="908304"/>
          </a:xfrm>
        </p:spPr>
        <p:txBody>
          <a:bodyPr>
            <a:normAutofit/>
          </a:bodyPr>
          <a:lstStyle/>
          <a:p>
            <a:r>
              <a:rPr lang="nl-NL" sz="4800" dirty="0"/>
              <a:t>Volgende week</a:t>
            </a:r>
          </a:p>
        </p:txBody>
      </p:sp>
      <p:pic>
        <p:nvPicPr>
          <p:cNvPr id="7170" name="Picture 2" descr="Afbeeldingsresultaat voor toets">
            <a:extLst>
              <a:ext uri="{FF2B5EF4-FFF2-40B4-BE49-F238E27FC236}">
                <a16:creationId xmlns:a16="http://schemas.microsoft.com/office/drawing/2014/main" id="{B0F0B803-3508-4E50-A55F-9CB56378BE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441"/>
          <a:stretch/>
        </p:blipFill>
        <p:spPr bwMode="auto">
          <a:xfrm>
            <a:off x="5186628" y="2084832"/>
            <a:ext cx="6909577" cy="4773168"/>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83B46914-E987-45EF-9976-C51CC0ECDE49}"/>
              </a:ext>
            </a:extLst>
          </p:cNvPr>
          <p:cNvSpPr>
            <a:spLocks noGrp="1"/>
          </p:cNvSpPr>
          <p:nvPr>
            <p:ph idx="1"/>
          </p:nvPr>
        </p:nvSpPr>
        <p:spPr>
          <a:xfrm>
            <a:off x="1024128" y="2209800"/>
            <a:ext cx="5235158" cy="3931920"/>
          </a:xfrm>
        </p:spPr>
        <p:txBody>
          <a:bodyPr>
            <a:normAutofit/>
          </a:bodyPr>
          <a:lstStyle/>
          <a:p>
            <a:pPr>
              <a:buFont typeface="Courier New" panose="02070309020205020404" pitchFamily="49" charset="0"/>
              <a:buChar char="o"/>
            </a:pPr>
            <a:r>
              <a:rPr lang="nl-NL" sz="2000" dirty="0">
                <a:latin typeface="Tw Cen MT (Hoofdtekst)"/>
                <a:ea typeface="Verdana" panose="020B0604030504040204" pitchFamily="34" charset="0"/>
                <a:cs typeface="Verdana" panose="020B0604030504040204" pitchFamily="34" charset="0"/>
              </a:rPr>
              <a:t> Kennistest over Hoofdstuk 2</a:t>
            </a:r>
          </a:p>
          <a:p>
            <a:pPr>
              <a:buFont typeface="Courier New" panose="02070309020205020404" pitchFamily="49" charset="0"/>
              <a:buChar char="o"/>
            </a:pPr>
            <a:r>
              <a:rPr lang="nl-NL" sz="2000" dirty="0">
                <a:latin typeface="Tw Cen MT (Hoofdtekst)"/>
                <a:ea typeface="Verdana" panose="020B0604030504040204" pitchFamily="34" charset="0"/>
                <a:cs typeface="Verdana" panose="020B0604030504040204" pitchFamily="34" charset="0"/>
              </a:rPr>
              <a:t> Theorie Hoofdstuk 3</a:t>
            </a:r>
          </a:p>
          <a:p>
            <a:endParaRPr lang="nl-NL" sz="2000" dirty="0">
              <a:latin typeface="Tw Cen MT (Hoofdtekst)"/>
              <a:ea typeface="Verdana" panose="020B0604030504040204" pitchFamily="34" charset="0"/>
              <a:cs typeface="Verdana" panose="020B0604030504040204" pitchFamily="34" charset="0"/>
            </a:endParaRPr>
          </a:p>
          <a:p>
            <a:r>
              <a:rPr lang="nl-NL" sz="2000" dirty="0">
                <a:latin typeface="Tw Cen MT (Hoofdtekst)"/>
                <a:ea typeface="Verdana" panose="020B0604030504040204" pitchFamily="34" charset="0"/>
                <a:cs typeface="Verdana" panose="020B0604030504040204" pitchFamily="34" charset="0"/>
              </a:rPr>
              <a:t>Maak daarom nu een samenvatting van dit hoofdstuk. Heb je nog vragen? Stel ze!</a:t>
            </a:r>
          </a:p>
        </p:txBody>
      </p:sp>
    </p:spTree>
    <p:extLst>
      <p:ext uri="{BB962C8B-B14F-4D97-AF65-F5344CB8AC3E}">
        <p14:creationId xmlns:p14="http://schemas.microsoft.com/office/powerpoint/2010/main" val="122806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fbeeldingsresultaat voor toets">
            <a:extLst>
              <a:ext uri="{FF2B5EF4-FFF2-40B4-BE49-F238E27FC236}">
                <a16:creationId xmlns:a16="http://schemas.microsoft.com/office/drawing/2014/main" id="{84AB7145-8674-49D2-AE81-B840557821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52" r="9091" b="1493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A00D92BF-81D0-4FF2-8513-4AA1A3E47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chemeClr val="accent3">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D80DF6C-380D-42E5-9642-D4397F8220C4}"/>
              </a:ext>
            </a:extLst>
          </p:cNvPr>
          <p:cNvSpPr>
            <a:spLocks noGrp="1"/>
          </p:cNvSpPr>
          <p:nvPr>
            <p:ph type="title"/>
          </p:nvPr>
        </p:nvSpPr>
        <p:spPr>
          <a:xfrm>
            <a:off x="1024128" y="585216"/>
            <a:ext cx="6007027" cy="1499616"/>
          </a:xfrm>
        </p:spPr>
        <p:txBody>
          <a:bodyPr>
            <a:normAutofit/>
          </a:bodyPr>
          <a:lstStyle/>
          <a:p>
            <a:r>
              <a:rPr lang="nl-NL">
                <a:solidFill>
                  <a:srgbClr val="FFFFFF"/>
                </a:solidFill>
              </a:rPr>
              <a:t>Toets</a:t>
            </a:r>
          </a:p>
        </p:txBody>
      </p:sp>
      <p:cxnSp>
        <p:nvCxnSpPr>
          <p:cNvPr id="73" name="Straight Connector 72">
            <a:extLst>
              <a:ext uri="{FF2B5EF4-FFF2-40B4-BE49-F238E27FC236}">
                <a16:creationId xmlns:a16="http://schemas.microsoft.com/office/drawing/2014/main" id="{D7921103-1BF7-497A-81AD-2552D43B80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CD6446DC-B3F9-4322-81F2-53723FE32E88}"/>
              </a:ext>
            </a:extLst>
          </p:cNvPr>
          <p:cNvSpPr>
            <a:spLocks noGrp="1"/>
          </p:cNvSpPr>
          <p:nvPr>
            <p:ph idx="1"/>
          </p:nvPr>
        </p:nvSpPr>
        <p:spPr>
          <a:xfrm>
            <a:off x="1024128" y="2286000"/>
            <a:ext cx="6007027" cy="4023360"/>
          </a:xfrm>
        </p:spPr>
        <p:txBody>
          <a:bodyPr>
            <a:normAutofit/>
          </a:bodyPr>
          <a:lstStyle/>
          <a:p>
            <a:r>
              <a:rPr lang="nl-NL" dirty="0">
                <a:solidFill>
                  <a:srgbClr val="FFFFFF"/>
                </a:solidFill>
              </a:rPr>
              <a:t>De toets is op de volgende datum:</a:t>
            </a:r>
          </a:p>
          <a:p>
            <a:endParaRPr lang="nl-NL" dirty="0">
              <a:solidFill>
                <a:srgbClr val="FFFFFF"/>
              </a:solidFill>
            </a:endParaRPr>
          </a:p>
          <a:p>
            <a:r>
              <a:rPr lang="nl-NL" dirty="0">
                <a:solidFill>
                  <a:srgbClr val="FFFFFF"/>
                </a:solidFill>
              </a:rPr>
              <a:t>M9vs4D – Wo. 8 april om 13.00 uur</a:t>
            </a:r>
          </a:p>
          <a:p>
            <a:endParaRPr lang="nl-NL" dirty="0">
              <a:solidFill>
                <a:srgbClr val="FFFFFF"/>
              </a:solidFill>
            </a:endParaRPr>
          </a:p>
          <a:p>
            <a:r>
              <a:rPr lang="nl-NL" dirty="0">
                <a:solidFill>
                  <a:srgbClr val="FFFFFF"/>
                </a:solidFill>
              </a:rPr>
              <a:t>S9sA – Do. 16 april tijdens de les van Kirsten</a:t>
            </a:r>
          </a:p>
        </p:txBody>
      </p:sp>
    </p:spTree>
    <p:extLst>
      <p:ext uri="{BB962C8B-B14F-4D97-AF65-F5344CB8AC3E}">
        <p14:creationId xmlns:p14="http://schemas.microsoft.com/office/powerpoint/2010/main" val="900062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45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el 12"/>
          <p:cNvSpPr>
            <a:spLocks noGrp="1"/>
          </p:cNvSpPr>
          <p:nvPr>
            <p:ph type="title"/>
          </p:nvPr>
        </p:nvSpPr>
        <p:spPr>
          <a:xfrm>
            <a:off x="524256" y="4767072"/>
            <a:ext cx="6594189" cy="1625210"/>
          </a:xfrm>
        </p:spPr>
        <p:txBody>
          <a:bodyPr>
            <a:normAutofit/>
          </a:bodyPr>
          <a:lstStyle/>
          <a:p>
            <a:pPr algn="r"/>
            <a:r>
              <a:rPr lang="nl-NL">
                <a:solidFill>
                  <a:srgbClr val="FFFFFF"/>
                </a:solidFill>
              </a:rPr>
              <a:t>Terugblik vorige week</a:t>
            </a:r>
          </a:p>
        </p:txBody>
      </p:sp>
      <p:pic>
        <p:nvPicPr>
          <p:cNvPr id="4" name="Picture 2" descr="Afbeeldingsresultaat voor terugblik">
            <a:extLst>
              <a:ext uri="{FF2B5EF4-FFF2-40B4-BE49-F238E27FC236}">
                <a16:creationId xmlns:a16="http://schemas.microsoft.com/office/drawing/2014/main" id="{5F68459E-CE24-4566-A62B-E8254A4491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8" r="13100"/>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jdelijke aanduiding voor inhoud 13"/>
          <p:cNvSpPr>
            <a:spLocks noGrp="1"/>
          </p:cNvSpPr>
          <p:nvPr>
            <p:ph idx="1"/>
          </p:nvPr>
        </p:nvSpPr>
        <p:spPr>
          <a:xfrm>
            <a:off x="7791450" y="917725"/>
            <a:ext cx="3876293" cy="4852362"/>
          </a:xfrm>
        </p:spPr>
        <p:txBody>
          <a:bodyPr vert="horz" lIns="91440" tIns="45720" rIns="91440" bIns="45720" rtlCol="0" anchor="ctr">
            <a:noAutofit/>
          </a:bodyPr>
          <a:lstStyle/>
          <a:p>
            <a:pPr marL="0" indent="0">
              <a:buNone/>
            </a:pPr>
            <a:r>
              <a:rPr lang="nl-NL" sz="2000" dirty="0">
                <a:solidFill>
                  <a:srgbClr val="FFFFFF"/>
                </a:solidFill>
                <a:latin typeface="Tw Cen MT (Hoofdtekst)"/>
                <a:ea typeface="Verdana" panose="020B0604030504040204" pitchFamily="34" charset="0"/>
                <a:cs typeface="Verdana" panose="020B0604030504040204" pitchFamily="34" charset="0"/>
              </a:rPr>
              <a:t>Drie fases ziekteproces:</a:t>
            </a:r>
          </a:p>
          <a:p>
            <a:pPr marL="361950" lvl="3" indent="-180975">
              <a:buFont typeface="Courier New" panose="02070309020205020404" pitchFamily="49" charset="0"/>
              <a:buChar char="o"/>
            </a:pPr>
            <a:r>
              <a:rPr lang="nl-NL" sz="2000" dirty="0">
                <a:solidFill>
                  <a:srgbClr val="FFFFFF"/>
                </a:solidFill>
                <a:latin typeface="Tw Cen MT (Hoofdtekst)"/>
                <a:ea typeface="Verdana" panose="020B0604030504040204" pitchFamily="34" charset="0"/>
                <a:cs typeface="Verdana" panose="020B0604030504040204" pitchFamily="34" charset="0"/>
              </a:rPr>
              <a:t> Het begin</a:t>
            </a:r>
          </a:p>
          <a:p>
            <a:pPr marL="361950" lvl="3" indent="-180975">
              <a:buFont typeface="Courier New" panose="02070309020205020404" pitchFamily="49" charset="0"/>
              <a:buChar char="o"/>
            </a:pPr>
            <a:r>
              <a:rPr lang="nl-NL" sz="2000" dirty="0">
                <a:solidFill>
                  <a:srgbClr val="FFFFFF"/>
                </a:solidFill>
                <a:latin typeface="Tw Cen MT (Hoofdtekst)"/>
                <a:ea typeface="Verdana" panose="020B0604030504040204" pitchFamily="34" charset="0"/>
                <a:cs typeface="Verdana" panose="020B0604030504040204" pitchFamily="34" charset="0"/>
              </a:rPr>
              <a:t> De behandeling</a:t>
            </a:r>
          </a:p>
          <a:p>
            <a:pPr marL="361950" lvl="3" indent="-180975">
              <a:buFont typeface="Courier New" panose="02070309020205020404" pitchFamily="49" charset="0"/>
              <a:buChar char="o"/>
            </a:pPr>
            <a:r>
              <a:rPr lang="nl-NL" sz="2000" dirty="0">
                <a:solidFill>
                  <a:srgbClr val="FFFFFF"/>
                </a:solidFill>
                <a:latin typeface="Tw Cen MT (Hoofdtekst)"/>
                <a:ea typeface="Verdana" panose="020B0604030504040204" pitchFamily="34" charset="0"/>
                <a:cs typeface="Verdana" panose="020B0604030504040204" pitchFamily="34" charset="0"/>
              </a:rPr>
              <a:t> Het eind, de afloop</a:t>
            </a:r>
          </a:p>
          <a:p>
            <a:pPr marL="457200" lvl="3" indent="0">
              <a:buNone/>
            </a:pPr>
            <a:endParaRPr lang="nl-NL" sz="2000" dirty="0">
              <a:solidFill>
                <a:srgbClr val="FFFFFF"/>
              </a:solidFill>
              <a:latin typeface="Tw Cen MT (Hoofdtekst)"/>
              <a:ea typeface="Verdana" panose="020B0604030504040204" pitchFamily="34" charset="0"/>
              <a:cs typeface="Verdana" panose="020B0604030504040204" pitchFamily="34" charset="0"/>
            </a:endParaRPr>
          </a:p>
          <a:p>
            <a:pPr marL="82550" lvl="3" indent="0">
              <a:buNone/>
            </a:pPr>
            <a:r>
              <a:rPr lang="nl-NL" sz="2000" dirty="0">
                <a:solidFill>
                  <a:srgbClr val="FFFFFF"/>
                </a:solidFill>
                <a:latin typeface="Tw Cen MT (Hoofdtekst)"/>
                <a:ea typeface="Verdana" panose="020B0604030504040204" pitchFamily="34" charset="0"/>
                <a:cs typeface="Verdana" panose="020B0604030504040204" pitchFamily="34" charset="0"/>
              </a:rPr>
              <a:t>Acuut, sluimerend, symptomen, syndroom, chronisch, progressief, recidieven</a:t>
            </a:r>
          </a:p>
          <a:p>
            <a:pPr marL="82550" lvl="3" indent="0">
              <a:buNone/>
            </a:pPr>
            <a:endParaRPr lang="nl-NL" sz="2000" dirty="0">
              <a:solidFill>
                <a:srgbClr val="FFFFFF"/>
              </a:solidFill>
              <a:latin typeface="Tw Cen MT (Hoofdtekst)"/>
              <a:ea typeface="Verdana" panose="020B0604030504040204" pitchFamily="34" charset="0"/>
              <a:cs typeface="Verdana" panose="020B0604030504040204" pitchFamily="34" charset="0"/>
            </a:endParaRPr>
          </a:p>
          <a:p>
            <a:pPr marL="82550" lvl="3" indent="0">
              <a:buNone/>
            </a:pPr>
            <a:r>
              <a:rPr lang="nl-NL" sz="2000" dirty="0">
                <a:solidFill>
                  <a:srgbClr val="FFFFFF"/>
                </a:solidFill>
                <a:latin typeface="Tw Cen MT (Hoofdtekst)"/>
                <a:ea typeface="Verdana" panose="020B0604030504040204" pitchFamily="34" charset="0"/>
                <a:cs typeface="Verdana" panose="020B0604030504040204" pitchFamily="34" charset="0"/>
              </a:rPr>
              <a:t>Oorzaken van ziekten:</a:t>
            </a:r>
          </a:p>
          <a:p>
            <a:pPr marL="361950" lvl="5" indent="-184150">
              <a:buFont typeface="Courier New" panose="02070309020205020404" pitchFamily="49" charset="0"/>
              <a:buChar char="o"/>
            </a:pPr>
            <a:r>
              <a:rPr lang="nl-NL" sz="2000" dirty="0">
                <a:solidFill>
                  <a:srgbClr val="FFFFFF"/>
                </a:solidFill>
                <a:latin typeface="Tw Cen MT (Hoofdtekst)"/>
                <a:ea typeface="Verdana" panose="020B0604030504040204" pitchFamily="34" charset="0"/>
                <a:cs typeface="Verdana" panose="020B0604030504040204" pitchFamily="34" charset="0"/>
              </a:rPr>
              <a:t> Endogene factoren </a:t>
            </a:r>
          </a:p>
          <a:p>
            <a:pPr marL="361950" lvl="5" indent="-184150">
              <a:buFont typeface="Courier New" panose="02070309020205020404" pitchFamily="49" charset="0"/>
              <a:buChar char="o"/>
            </a:pPr>
            <a:r>
              <a:rPr lang="nl-NL" sz="2000" dirty="0">
                <a:solidFill>
                  <a:srgbClr val="FFFFFF"/>
                </a:solidFill>
                <a:latin typeface="Tw Cen MT (Hoofdtekst)"/>
                <a:ea typeface="Verdana" panose="020B0604030504040204" pitchFamily="34" charset="0"/>
                <a:cs typeface="Verdana" panose="020B0604030504040204" pitchFamily="34" charset="0"/>
              </a:rPr>
              <a:t> Exogene factoren (o.a. bacteriën/virussen </a:t>
            </a:r>
            <a:r>
              <a:rPr lang="nl-NL" sz="1200" dirty="0">
                <a:solidFill>
                  <a:srgbClr val="FFFFFF"/>
                </a:solidFill>
                <a:latin typeface="Tw Cen MT (Hoofdtekst)"/>
                <a:ea typeface="Verdana" panose="020B0604030504040204" pitchFamily="34" charset="0"/>
                <a:cs typeface="Verdana" panose="020B0604030504040204" pitchFamily="34" charset="0"/>
              </a:rPr>
              <a:t>(</a:t>
            </a:r>
            <a:r>
              <a:rPr lang="nl-NL" sz="1200" dirty="0">
                <a:solidFill>
                  <a:srgbClr val="FFFFFF"/>
                </a:solidFill>
                <a:latin typeface="Tw Cen MT (Hoofdtekst)"/>
                <a:hlinkClick r:id="rId4"/>
              </a:rPr>
              <a:t>https://www.youtube.com/watch?v=6SITiyCwfF4</a:t>
            </a:r>
            <a:r>
              <a:rPr lang="nl-NL" sz="1200" dirty="0">
                <a:solidFill>
                  <a:srgbClr val="FFFFFF"/>
                </a:solidFill>
                <a:latin typeface="Tw Cen MT (Hoofdtekst)"/>
              </a:rPr>
              <a:t>)</a:t>
            </a:r>
            <a:endParaRPr lang="nl-NL" sz="1200" dirty="0">
              <a:solidFill>
                <a:srgbClr val="FFFFFF"/>
              </a:solidFill>
              <a:latin typeface="Tw Cen MT (Hoofdteks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28536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Afbeeldingsresultaat voor diagnose">
            <a:extLst>
              <a:ext uri="{FF2B5EF4-FFF2-40B4-BE49-F238E27FC236}">
                <a16:creationId xmlns:a16="http://schemas.microsoft.com/office/drawing/2014/main" id="{502BAF87-7784-479A-9036-C1E80B4C552B}"/>
              </a:ext>
            </a:extLst>
          </p:cNvPr>
          <p:cNvPicPr>
            <a:picLocks noChangeAspect="1" noChangeArrowheads="1"/>
          </p:cNvPicPr>
          <p:nvPr/>
        </p:nvPicPr>
        <p:blipFill rotWithShape="1">
          <a:blip r:embed="rId3">
            <a:alphaModFix amt="25000"/>
            <a:extLst>
              <a:ext uri="{28A0092B-C50C-407E-A947-70E740481C1C}">
                <a14:useLocalDpi xmlns:a14="http://schemas.microsoft.com/office/drawing/2010/main" val="0"/>
              </a:ext>
            </a:extLst>
          </a:blip>
          <a:srcRect/>
          <a:stretch/>
        </p:blipFill>
        <p:spPr bwMode="auto">
          <a:xfrm>
            <a:off x="20" y="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1024128" y="585216"/>
            <a:ext cx="9720072" cy="1499616"/>
          </a:xfrm>
        </p:spPr>
        <p:txBody>
          <a:bodyPr>
            <a:normAutofit/>
          </a:bodyPr>
          <a:lstStyle/>
          <a:p>
            <a:r>
              <a:rPr lang="nl-NL"/>
              <a:t>Diagnose</a:t>
            </a:r>
          </a:p>
        </p:txBody>
      </p:sp>
      <p:sp>
        <p:nvSpPr>
          <p:cNvPr id="3" name="Tijdelijke aanduiding voor inhoud 2"/>
          <p:cNvSpPr>
            <a:spLocks noGrp="1"/>
          </p:cNvSpPr>
          <p:nvPr>
            <p:ph idx="1"/>
          </p:nvPr>
        </p:nvSpPr>
        <p:spPr>
          <a:xfrm>
            <a:off x="1024128" y="2286000"/>
            <a:ext cx="9720071" cy="4023360"/>
          </a:xfrm>
        </p:spPr>
        <p:txBody>
          <a:bodyPr>
            <a:normAutofit/>
          </a:bodyPr>
          <a:lstStyle/>
          <a:p>
            <a:pPr marL="93663" indent="0">
              <a:buNone/>
            </a:pPr>
            <a:r>
              <a:rPr lang="nl-NL" sz="2000" dirty="0">
                <a:latin typeface="Tw Cen MT (Hoofdtekst)"/>
                <a:ea typeface="Verdana" panose="020B0604030504040204" pitchFamily="34" charset="0"/>
                <a:cs typeface="Verdana" panose="020B0604030504040204" pitchFamily="34" charset="0"/>
              </a:rPr>
              <a:t>Het vaststellen van een ziekte (door een arts):</a:t>
            </a:r>
          </a:p>
          <a:p>
            <a:pPr marL="447675" lvl="1" indent="-136525"/>
            <a:r>
              <a:rPr lang="nl-NL" sz="2000" dirty="0">
                <a:latin typeface="Tw Cen MT (Hoofdtekst)"/>
                <a:ea typeface="Verdana" panose="020B0604030504040204" pitchFamily="34" charset="0"/>
                <a:cs typeface="Verdana" panose="020B0604030504040204" pitchFamily="34" charset="0"/>
              </a:rPr>
              <a:t> Observatie (kijken en luisteren)</a:t>
            </a:r>
          </a:p>
          <a:p>
            <a:pPr marL="447675" lvl="1" indent="-136525"/>
            <a:r>
              <a:rPr lang="nl-NL" sz="2000" dirty="0">
                <a:latin typeface="Tw Cen MT (Hoofdtekst)"/>
                <a:ea typeface="Verdana" panose="020B0604030504040204" pitchFamily="34" charset="0"/>
                <a:cs typeface="Verdana" panose="020B0604030504040204" pitchFamily="34" charset="0"/>
              </a:rPr>
              <a:t> Lichamelijk onderzoek </a:t>
            </a:r>
          </a:p>
          <a:p>
            <a:pPr marL="447675" lvl="1" indent="-136525"/>
            <a:r>
              <a:rPr lang="nl-NL" sz="2000" dirty="0">
                <a:latin typeface="Tw Cen MT (Hoofdtekst)"/>
                <a:ea typeface="Verdana" panose="020B0604030504040204" pitchFamily="34" charset="0"/>
                <a:cs typeface="Verdana" panose="020B0604030504040204" pitchFamily="34" charset="0"/>
              </a:rPr>
              <a:t> Laboratoriumonderzoek (bloed, weefsel, urine, ontlasting)</a:t>
            </a:r>
          </a:p>
          <a:p>
            <a:pPr marL="447675" lvl="1" indent="-136525"/>
            <a:r>
              <a:rPr lang="nl-NL" sz="2000" dirty="0">
                <a:latin typeface="Tw Cen MT (Hoofdtekst)"/>
                <a:ea typeface="Verdana" panose="020B0604030504040204" pitchFamily="34" charset="0"/>
                <a:cs typeface="Verdana" panose="020B0604030504040204" pitchFamily="34" charset="0"/>
              </a:rPr>
              <a:t> Verder medisch onderzoek (scan, röntgenfoto, echo, inwendig onderzoek)</a:t>
            </a:r>
          </a:p>
          <a:p>
            <a:pPr marL="311150" lvl="1" indent="0">
              <a:buNone/>
            </a:pPr>
            <a:endParaRPr lang="nl-NL" sz="2000" dirty="0">
              <a:latin typeface="Tw Cen MT (Hoofdtekst)"/>
              <a:ea typeface="Verdana" panose="020B0604030504040204" pitchFamily="34" charset="0"/>
              <a:cs typeface="Verdana" panose="020B0604030504040204" pitchFamily="34" charset="0"/>
            </a:endParaRPr>
          </a:p>
          <a:p>
            <a:r>
              <a:rPr lang="nl-NL" sz="2000" b="1" dirty="0">
                <a:solidFill>
                  <a:schemeClr val="accent4"/>
                </a:solidFill>
                <a:latin typeface="Tw Cen MT (Hoofdtekst)"/>
                <a:ea typeface="Verdana" panose="020B0604030504040204" pitchFamily="34" charset="0"/>
                <a:cs typeface="Verdana" panose="020B0604030504040204" pitchFamily="34" charset="0"/>
              </a:rPr>
              <a:t>Dubbeldiagnose</a:t>
            </a:r>
            <a:r>
              <a:rPr lang="nl-NL" sz="2000" dirty="0">
                <a:latin typeface="Tw Cen MT (Hoofdtekst)"/>
                <a:ea typeface="Verdana" panose="020B0604030504040204" pitchFamily="34" charset="0"/>
                <a:cs typeface="Verdana" panose="020B0604030504040204" pitchFamily="34" charset="0"/>
              </a:rPr>
              <a:t> (binnen de GGZ) twee diagnoses hebben (bijv. psychiatrische ziekte </a:t>
            </a:r>
            <a:r>
              <a:rPr lang="nl-NL" sz="2000" b="1" dirty="0">
                <a:latin typeface="Tw Cen MT (Hoofdtekst)"/>
                <a:ea typeface="Verdana" panose="020B0604030504040204" pitchFamily="34" charset="0"/>
                <a:cs typeface="Verdana" panose="020B0604030504040204" pitchFamily="34" charset="0"/>
              </a:rPr>
              <a:t>+</a:t>
            </a:r>
            <a:r>
              <a:rPr lang="nl-NL" sz="2000" dirty="0">
                <a:latin typeface="Tw Cen MT (Hoofdtekst)"/>
                <a:ea typeface="Verdana" panose="020B0604030504040204" pitchFamily="34" charset="0"/>
                <a:cs typeface="Verdana" panose="020B0604030504040204" pitchFamily="34" charset="0"/>
              </a:rPr>
              <a:t> verslavingsproblemen)</a:t>
            </a:r>
          </a:p>
          <a:p>
            <a:r>
              <a:rPr lang="nl-NL" sz="2000" b="1" dirty="0">
                <a:solidFill>
                  <a:schemeClr val="accent4"/>
                </a:solidFill>
                <a:latin typeface="Tw Cen MT (Hoofdtekst)"/>
                <a:ea typeface="Verdana" panose="020B0604030504040204" pitchFamily="34" charset="0"/>
                <a:cs typeface="Verdana" panose="020B0604030504040204" pitchFamily="34" charset="0"/>
              </a:rPr>
              <a:t>Multipathologie</a:t>
            </a:r>
            <a:r>
              <a:rPr lang="nl-NL" sz="2000" dirty="0">
                <a:latin typeface="Tw Cen MT (Hoofdtekst)"/>
                <a:ea typeface="Verdana" panose="020B0604030504040204" pitchFamily="34" charset="0"/>
                <a:cs typeface="Verdana" panose="020B0604030504040204" pitchFamily="34" charset="0"/>
              </a:rPr>
              <a:t> twee of meer ziekten tegelijk hebben</a:t>
            </a:r>
          </a:p>
        </p:txBody>
      </p:sp>
    </p:spTree>
    <p:extLst>
      <p:ext uri="{BB962C8B-B14F-4D97-AF65-F5344CB8AC3E}">
        <p14:creationId xmlns:p14="http://schemas.microsoft.com/office/powerpoint/2010/main" val="71782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6066818" cy="1499616"/>
          </a:xfrm>
        </p:spPr>
        <p:txBody>
          <a:bodyPr>
            <a:normAutofit/>
          </a:bodyPr>
          <a:lstStyle/>
          <a:p>
            <a:r>
              <a:rPr lang="nl-NL" sz="4800" dirty="0"/>
              <a:t>Classificatiesystemen van diagnoses </a:t>
            </a:r>
            <a:r>
              <a:rPr lang="nl-NL" sz="2400" dirty="0"/>
              <a:t>(§ 2.5)</a:t>
            </a:r>
          </a:p>
        </p:txBody>
      </p:sp>
      <p:sp>
        <p:nvSpPr>
          <p:cNvPr id="3" name="Tijdelijke aanduiding voor inhoud 2"/>
          <p:cNvSpPr>
            <a:spLocks noGrp="1"/>
          </p:cNvSpPr>
          <p:nvPr>
            <p:ph idx="1"/>
          </p:nvPr>
        </p:nvSpPr>
        <p:spPr>
          <a:xfrm>
            <a:off x="1024128" y="2560320"/>
            <a:ext cx="6066818" cy="3749040"/>
          </a:xfrm>
        </p:spPr>
        <p:txBody>
          <a:bodyPr>
            <a:normAutofit/>
          </a:bodyPr>
          <a:lstStyle/>
          <a:p>
            <a:pPr marL="92075" indent="0">
              <a:buNone/>
            </a:pPr>
            <a:r>
              <a:rPr lang="nl-NL" sz="2000" dirty="0">
                <a:solidFill>
                  <a:schemeClr val="accent4"/>
                </a:solidFill>
                <a:latin typeface="Tw Cen MT (Hoofdtekst)"/>
                <a:ea typeface="Verdana" panose="020B0604030504040204" pitchFamily="34" charset="0"/>
                <a:cs typeface="Verdana" panose="020B0604030504040204" pitchFamily="34" charset="0"/>
              </a:rPr>
              <a:t>Classificeren</a:t>
            </a:r>
            <a:r>
              <a:rPr lang="nl-NL" sz="2000" dirty="0">
                <a:latin typeface="Tw Cen MT (Hoofdtekst)"/>
                <a:ea typeface="Verdana" panose="020B0604030504040204" pitchFamily="34" charset="0"/>
                <a:cs typeface="Verdana" panose="020B0604030504040204" pitchFamily="34" charset="0"/>
              </a:rPr>
              <a:t> = categoriseren, rangschikken, ordenen</a:t>
            </a:r>
          </a:p>
          <a:p>
            <a:pPr marL="92075" indent="0">
              <a:buNone/>
            </a:pPr>
            <a:endParaRPr lang="nl-NL" sz="2000" dirty="0">
              <a:latin typeface="Tw Cen MT (Hoofdtekst)"/>
              <a:ea typeface="Verdana" panose="020B0604030504040204" pitchFamily="34" charset="0"/>
              <a:cs typeface="Verdana" panose="020B0604030504040204" pitchFamily="34" charset="0"/>
            </a:endParaRPr>
          </a:p>
          <a:p>
            <a:r>
              <a:rPr lang="nl-NL" sz="2000" dirty="0">
                <a:latin typeface="Tw Cen MT (Hoofdtekst)"/>
                <a:ea typeface="Verdana" panose="020B0604030504040204" pitchFamily="34" charset="0"/>
                <a:cs typeface="Verdana" panose="020B0604030504040204" pitchFamily="34" charset="0"/>
              </a:rPr>
              <a:t>Waarom?</a:t>
            </a:r>
          </a:p>
          <a:p>
            <a:pPr lvl="1"/>
            <a:r>
              <a:rPr lang="nl-NL" sz="2000" dirty="0">
                <a:latin typeface="Tw Cen MT (Hoofdtekst)"/>
                <a:ea typeface="Verdana" panose="020B0604030504040204" pitchFamily="34" charset="0"/>
                <a:cs typeface="Verdana" panose="020B0604030504040204" pitchFamily="34" charset="0"/>
              </a:rPr>
              <a:t>Artsen en onderzoekers spreken dezelfde taal</a:t>
            </a:r>
          </a:p>
          <a:p>
            <a:pPr lvl="1"/>
            <a:r>
              <a:rPr lang="nl-NL" sz="2000" dirty="0">
                <a:latin typeface="Tw Cen MT (Hoofdtekst)"/>
                <a:ea typeface="Verdana" panose="020B0604030504040204" pitchFamily="34" charset="0"/>
                <a:cs typeface="Verdana" panose="020B0604030504040204" pitchFamily="34" charset="0"/>
              </a:rPr>
              <a:t>Alle ziekten wereldwijd in kaart zijn gebracht (vergelijken en monitoren v. ziekte en gezondheid)</a:t>
            </a:r>
          </a:p>
          <a:p>
            <a:pPr lvl="1"/>
            <a:r>
              <a:rPr lang="nl-NL" sz="2000" dirty="0">
                <a:latin typeface="Tw Cen MT (Hoofdtekst)"/>
                <a:ea typeface="Verdana" panose="020B0604030504040204" pitchFamily="34" charset="0"/>
                <a:cs typeface="Verdana" panose="020B0604030504040204" pitchFamily="34" charset="0"/>
              </a:rPr>
              <a:t>Artsen worden ondersteund bij stellen diagnose</a:t>
            </a:r>
          </a:p>
          <a:p>
            <a:pPr marL="127977" lvl="1" indent="0">
              <a:buNone/>
            </a:pPr>
            <a:endParaRPr lang="nl-NL" sz="2000" dirty="0">
              <a:latin typeface="Tw Cen MT (Hoofdtekst)"/>
              <a:ea typeface="Verdana" panose="020B0604030504040204" pitchFamily="34" charset="0"/>
              <a:cs typeface="Verdana" panose="020B0604030504040204" pitchFamily="34" charset="0"/>
            </a:endParaRPr>
          </a:p>
        </p:txBody>
      </p:sp>
      <p:pic>
        <p:nvPicPr>
          <p:cNvPr id="2050" name="Picture 2" descr="Afbeeldingsresultaat voor ladekastje">
            <a:extLst>
              <a:ext uri="{FF2B5EF4-FFF2-40B4-BE49-F238E27FC236}">
                <a16:creationId xmlns:a16="http://schemas.microsoft.com/office/drawing/2014/main" id="{F3BFA90B-3CE8-4891-A051-A832EE9972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653" r="13693"/>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102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023" y="910336"/>
            <a:ext cx="9720072" cy="796544"/>
          </a:xfrm>
        </p:spPr>
        <p:txBody>
          <a:bodyPr>
            <a:normAutofit/>
          </a:bodyPr>
          <a:lstStyle/>
          <a:p>
            <a:r>
              <a:rPr lang="nl-NL" sz="4800" dirty="0"/>
              <a:t>3 classificatiesystemen</a:t>
            </a:r>
          </a:p>
        </p:txBody>
      </p:sp>
      <p:sp>
        <p:nvSpPr>
          <p:cNvPr id="3" name="Tijdelijke aanduiding voor inhoud 2"/>
          <p:cNvSpPr>
            <a:spLocks noGrp="1"/>
          </p:cNvSpPr>
          <p:nvPr>
            <p:ph idx="1"/>
          </p:nvPr>
        </p:nvSpPr>
        <p:spPr>
          <a:xfrm>
            <a:off x="900023" y="2015733"/>
            <a:ext cx="10763794" cy="4133140"/>
          </a:xfrm>
        </p:spPr>
        <p:txBody>
          <a:bodyPr>
            <a:noAutofit/>
          </a:bodyPr>
          <a:lstStyle/>
          <a:p>
            <a:pPr marL="92075" lvl="1" indent="0">
              <a:lnSpc>
                <a:spcPct val="100000"/>
              </a:lnSpc>
              <a:buNone/>
            </a:pPr>
            <a:r>
              <a:rPr lang="nl-NL" sz="2000" dirty="0">
                <a:solidFill>
                  <a:schemeClr val="accent4"/>
                </a:solidFill>
                <a:latin typeface="Tw Cen MT (Hoofdtekst)"/>
                <a:ea typeface="Verdana" panose="020B0604030504040204" pitchFamily="34" charset="0"/>
                <a:cs typeface="Verdana" panose="020B0604030504040204" pitchFamily="34" charset="0"/>
              </a:rPr>
              <a:t>ICD10: International </a:t>
            </a:r>
            <a:r>
              <a:rPr lang="nl-NL" sz="2000" dirty="0" err="1">
                <a:solidFill>
                  <a:schemeClr val="accent4"/>
                </a:solidFill>
                <a:latin typeface="Tw Cen MT (Hoofdtekst)"/>
                <a:ea typeface="Verdana" panose="020B0604030504040204" pitchFamily="34" charset="0"/>
                <a:cs typeface="Verdana" panose="020B0604030504040204" pitchFamily="34" charset="0"/>
              </a:rPr>
              <a:t>Classification</a:t>
            </a:r>
            <a:r>
              <a:rPr lang="nl-NL" sz="2000" dirty="0">
                <a:solidFill>
                  <a:schemeClr val="accent4"/>
                </a:solidFill>
                <a:latin typeface="Tw Cen MT (Hoofdtekst)"/>
                <a:ea typeface="Verdana" panose="020B0604030504040204" pitchFamily="34" charset="0"/>
                <a:cs typeface="Verdana" panose="020B0604030504040204" pitchFamily="34" charset="0"/>
              </a:rPr>
              <a:t> of </a:t>
            </a:r>
            <a:r>
              <a:rPr lang="nl-NL" sz="2000" dirty="0" err="1">
                <a:solidFill>
                  <a:schemeClr val="accent4"/>
                </a:solidFill>
                <a:latin typeface="Tw Cen MT (Hoofdtekst)"/>
                <a:ea typeface="Verdana" panose="020B0604030504040204" pitchFamily="34" charset="0"/>
                <a:cs typeface="Verdana" panose="020B0604030504040204" pitchFamily="34" charset="0"/>
              </a:rPr>
              <a:t>Diseases</a:t>
            </a:r>
            <a:endParaRPr lang="nl-NL" sz="2000" dirty="0">
              <a:solidFill>
                <a:schemeClr val="accent4"/>
              </a:solidFill>
              <a:latin typeface="Tw Cen MT (Hoofdtekst)"/>
              <a:ea typeface="Verdana" panose="020B0604030504040204" pitchFamily="34" charset="0"/>
              <a:cs typeface="Verdana" panose="020B0604030504040204" pitchFamily="34" charset="0"/>
            </a:endParaRPr>
          </a:p>
          <a:p>
            <a:pPr marL="541338" lvl="1" indent="-271463">
              <a:lnSpc>
                <a:spcPct val="100000"/>
              </a:lnSpc>
              <a:buFont typeface="Arial" panose="020B0604020202020204" pitchFamily="34" charset="0"/>
              <a:buChar char="•"/>
            </a:pPr>
            <a:r>
              <a:rPr lang="nl-NL" sz="2000" dirty="0">
                <a:latin typeface="Tw Cen MT (Hoofdtekst)"/>
                <a:ea typeface="Verdana" panose="020B0604030504040204" pitchFamily="34" charset="0"/>
                <a:cs typeface="Verdana" panose="020B0604030504040204" pitchFamily="34" charset="0"/>
              </a:rPr>
              <a:t>Beschrijft symptomen + letsels</a:t>
            </a:r>
          </a:p>
          <a:p>
            <a:pPr marL="269875" lvl="1" indent="0">
              <a:lnSpc>
                <a:spcPct val="100000"/>
              </a:lnSpc>
              <a:buNone/>
            </a:pPr>
            <a:endParaRPr lang="nl-NL" sz="2000" dirty="0">
              <a:latin typeface="Tw Cen MT (Hoofdtekst)"/>
              <a:ea typeface="Verdana" panose="020B0604030504040204" pitchFamily="34" charset="0"/>
              <a:cs typeface="Verdana" panose="020B0604030504040204" pitchFamily="34" charset="0"/>
            </a:endParaRPr>
          </a:p>
          <a:p>
            <a:pPr marL="92075" lvl="1" indent="0">
              <a:lnSpc>
                <a:spcPct val="100000"/>
              </a:lnSpc>
              <a:buNone/>
            </a:pPr>
            <a:r>
              <a:rPr lang="nl-NL" sz="2000" dirty="0">
                <a:solidFill>
                  <a:schemeClr val="accent4"/>
                </a:solidFill>
                <a:latin typeface="Tw Cen MT (Hoofdtekst)"/>
                <a:ea typeface="Verdana" panose="020B0604030504040204" pitchFamily="34" charset="0"/>
                <a:cs typeface="Verdana" panose="020B0604030504040204" pitchFamily="34" charset="0"/>
              </a:rPr>
              <a:t>ICF: International </a:t>
            </a:r>
            <a:r>
              <a:rPr lang="nl-NL" sz="2000" dirty="0" err="1">
                <a:solidFill>
                  <a:schemeClr val="accent4"/>
                </a:solidFill>
                <a:latin typeface="Tw Cen MT (Hoofdtekst)"/>
                <a:ea typeface="Verdana" panose="020B0604030504040204" pitchFamily="34" charset="0"/>
                <a:cs typeface="Verdana" panose="020B0604030504040204" pitchFamily="34" charset="0"/>
              </a:rPr>
              <a:t>Classification</a:t>
            </a:r>
            <a:r>
              <a:rPr lang="nl-NL" sz="2000" dirty="0">
                <a:solidFill>
                  <a:schemeClr val="accent4"/>
                </a:solidFill>
                <a:latin typeface="Tw Cen MT (Hoofdtekst)"/>
                <a:ea typeface="Verdana" panose="020B0604030504040204" pitchFamily="34" charset="0"/>
                <a:cs typeface="Verdana" panose="020B0604030504040204" pitchFamily="34" charset="0"/>
              </a:rPr>
              <a:t> of </a:t>
            </a:r>
            <a:r>
              <a:rPr lang="nl-NL" sz="2000" dirty="0" err="1">
                <a:solidFill>
                  <a:schemeClr val="accent4"/>
                </a:solidFill>
                <a:latin typeface="Tw Cen MT (Hoofdtekst)"/>
                <a:ea typeface="Verdana" panose="020B0604030504040204" pitchFamily="34" charset="0"/>
                <a:cs typeface="Verdana" panose="020B0604030504040204" pitchFamily="34" charset="0"/>
              </a:rPr>
              <a:t>Functioning</a:t>
            </a:r>
            <a:r>
              <a:rPr lang="nl-NL" sz="2000" dirty="0">
                <a:solidFill>
                  <a:schemeClr val="accent4"/>
                </a:solidFill>
                <a:latin typeface="Tw Cen MT (Hoofdtekst)"/>
                <a:ea typeface="Verdana" panose="020B0604030504040204" pitchFamily="34" charset="0"/>
                <a:cs typeface="Verdana" panose="020B0604030504040204" pitchFamily="34" charset="0"/>
              </a:rPr>
              <a:t>, </a:t>
            </a:r>
            <a:r>
              <a:rPr lang="nl-NL" sz="2000" dirty="0" err="1">
                <a:solidFill>
                  <a:schemeClr val="accent4"/>
                </a:solidFill>
                <a:latin typeface="Tw Cen MT (Hoofdtekst)"/>
                <a:ea typeface="Verdana" panose="020B0604030504040204" pitchFamily="34" charset="0"/>
                <a:cs typeface="Verdana" panose="020B0604030504040204" pitchFamily="34" charset="0"/>
              </a:rPr>
              <a:t>Disability</a:t>
            </a:r>
            <a:r>
              <a:rPr lang="nl-NL" sz="2000" dirty="0">
                <a:solidFill>
                  <a:schemeClr val="accent4"/>
                </a:solidFill>
                <a:latin typeface="Tw Cen MT (Hoofdtekst)"/>
                <a:ea typeface="Verdana" panose="020B0604030504040204" pitchFamily="34" charset="0"/>
                <a:cs typeface="Verdana" panose="020B0604030504040204" pitchFamily="34" charset="0"/>
              </a:rPr>
              <a:t> </a:t>
            </a:r>
            <a:r>
              <a:rPr lang="nl-NL" sz="2000" dirty="0" err="1">
                <a:solidFill>
                  <a:schemeClr val="accent4"/>
                </a:solidFill>
                <a:latin typeface="Tw Cen MT (Hoofdtekst)"/>
                <a:ea typeface="Verdana" panose="020B0604030504040204" pitchFamily="34" charset="0"/>
                <a:cs typeface="Verdana" panose="020B0604030504040204" pitchFamily="34" charset="0"/>
              </a:rPr>
              <a:t>and</a:t>
            </a:r>
            <a:r>
              <a:rPr lang="nl-NL" sz="2000" dirty="0">
                <a:solidFill>
                  <a:schemeClr val="accent4"/>
                </a:solidFill>
                <a:latin typeface="Tw Cen MT (Hoofdtekst)"/>
                <a:ea typeface="Verdana" panose="020B0604030504040204" pitchFamily="34" charset="0"/>
                <a:cs typeface="Verdana" panose="020B0604030504040204" pitchFamily="34" charset="0"/>
              </a:rPr>
              <a:t> Health</a:t>
            </a:r>
          </a:p>
          <a:p>
            <a:pPr marL="541338" lvl="1" indent="-271463">
              <a:lnSpc>
                <a:spcPct val="100000"/>
              </a:lnSpc>
              <a:buFont typeface="Arial" panose="020B0604020202020204" pitchFamily="34" charset="0"/>
              <a:buChar char="•"/>
            </a:pPr>
            <a:r>
              <a:rPr lang="nl-NL" sz="2000" dirty="0">
                <a:latin typeface="Tw Cen MT (Hoofdtekst)"/>
                <a:ea typeface="Verdana" panose="020B0604030504040204" pitchFamily="34" charset="0"/>
                <a:cs typeface="Verdana" panose="020B0604030504040204" pitchFamily="34" charset="0"/>
              </a:rPr>
              <a:t>Beschrijft naast bovenstaande en de sociale omstandigheden erbij</a:t>
            </a:r>
          </a:p>
          <a:p>
            <a:pPr marL="0" lvl="1" indent="0">
              <a:lnSpc>
                <a:spcPct val="100000"/>
              </a:lnSpc>
              <a:buNone/>
            </a:pPr>
            <a:endParaRPr lang="nl-NL" sz="2000" dirty="0">
              <a:latin typeface="Tw Cen MT (Hoofdtekst)"/>
              <a:ea typeface="Verdana" panose="020B0604030504040204" pitchFamily="34" charset="0"/>
              <a:cs typeface="Verdana" panose="020B0604030504040204" pitchFamily="34" charset="0"/>
            </a:endParaRPr>
          </a:p>
          <a:p>
            <a:pPr marL="92075" lvl="1" indent="0">
              <a:lnSpc>
                <a:spcPct val="100000"/>
              </a:lnSpc>
              <a:buNone/>
            </a:pPr>
            <a:r>
              <a:rPr lang="nl-NL" sz="2000" dirty="0">
                <a:solidFill>
                  <a:schemeClr val="accent4"/>
                </a:solidFill>
                <a:latin typeface="Tw Cen MT (Hoofdtekst)"/>
                <a:ea typeface="Verdana" panose="020B0604030504040204" pitchFamily="34" charset="0"/>
                <a:cs typeface="Verdana" panose="020B0604030504040204" pitchFamily="34" charset="0"/>
              </a:rPr>
              <a:t>DSM: </a:t>
            </a:r>
            <a:r>
              <a:rPr lang="nl-NL" sz="2000" dirty="0" err="1">
                <a:solidFill>
                  <a:schemeClr val="accent4"/>
                </a:solidFill>
                <a:latin typeface="Tw Cen MT (Hoofdtekst)"/>
                <a:ea typeface="Verdana" panose="020B0604030504040204" pitchFamily="34" charset="0"/>
                <a:cs typeface="Verdana" panose="020B0604030504040204" pitchFamily="34" charset="0"/>
              </a:rPr>
              <a:t>Diagnostic</a:t>
            </a:r>
            <a:r>
              <a:rPr lang="nl-NL" sz="2000" dirty="0">
                <a:solidFill>
                  <a:schemeClr val="accent4"/>
                </a:solidFill>
                <a:latin typeface="Tw Cen MT (Hoofdtekst)"/>
                <a:ea typeface="Verdana" panose="020B0604030504040204" pitchFamily="34" charset="0"/>
                <a:cs typeface="Verdana" panose="020B0604030504040204" pitchFamily="34" charset="0"/>
              </a:rPr>
              <a:t> </a:t>
            </a:r>
            <a:r>
              <a:rPr lang="nl-NL" sz="2000" dirty="0" err="1">
                <a:solidFill>
                  <a:schemeClr val="accent4"/>
                </a:solidFill>
                <a:latin typeface="Tw Cen MT (Hoofdtekst)"/>
                <a:ea typeface="Verdana" panose="020B0604030504040204" pitchFamily="34" charset="0"/>
                <a:cs typeface="Verdana" panose="020B0604030504040204" pitchFamily="34" charset="0"/>
              </a:rPr>
              <a:t>and</a:t>
            </a:r>
            <a:r>
              <a:rPr lang="nl-NL" sz="2000" dirty="0">
                <a:solidFill>
                  <a:schemeClr val="accent4"/>
                </a:solidFill>
                <a:latin typeface="Tw Cen MT (Hoofdtekst)"/>
                <a:ea typeface="Verdana" panose="020B0604030504040204" pitchFamily="34" charset="0"/>
                <a:cs typeface="Verdana" panose="020B0604030504040204" pitchFamily="34" charset="0"/>
              </a:rPr>
              <a:t> Statistical Manual of </a:t>
            </a:r>
            <a:r>
              <a:rPr lang="nl-NL" sz="2000" dirty="0" err="1">
                <a:solidFill>
                  <a:schemeClr val="accent4"/>
                </a:solidFill>
                <a:latin typeface="Tw Cen MT (Hoofdtekst)"/>
                <a:ea typeface="Verdana" panose="020B0604030504040204" pitchFamily="34" charset="0"/>
                <a:cs typeface="Verdana" panose="020B0604030504040204" pitchFamily="34" charset="0"/>
              </a:rPr>
              <a:t>Mental</a:t>
            </a:r>
            <a:r>
              <a:rPr lang="nl-NL" sz="2000" dirty="0">
                <a:solidFill>
                  <a:schemeClr val="accent4"/>
                </a:solidFill>
                <a:latin typeface="Tw Cen MT (Hoofdtekst)"/>
                <a:ea typeface="Verdana" panose="020B0604030504040204" pitchFamily="34" charset="0"/>
                <a:cs typeface="Verdana" panose="020B0604030504040204" pitchFamily="34" charset="0"/>
              </a:rPr>
              <a:t> Disorders</a:t>
            </a:r>
          </a:p>
          <a:p>
            <a:pPr marL="541338" lvl="1" indent="-271463">
              <a:lnSpc>
                <a:spcPct val="100000"/>
              </a:lnSpc>
              <a:buFont typeface="Arial" panose="020B0604020202020204" pitchFamily="34" charset="0"/>
              <a:buChar char="•"/>
            </a:pPr>
            <a:r>
              <a:rPr lang="nl-NL" sz="2000" dirty="0">
                <a:latin typeface="Tw Cen MT (Hoofdtekst)"/>
                <a:ea typeface="Verdana" panose="020B0604030504040204" pitchFamily="34" charset="0"/>
                <a:cs typeface="Verdana" panose="020B0604030504040204" pitchFamily="34" charset="0"/>
              </a:rPr>
              <a:t>Beschrijft ziekten en symptomen in de geestelijke gezondheid, in combinatie met psychopathologie</a:t>
            </a:r>
          </a:p>
          <a:p>
            <a:pPr marL="92075" lvl="1" indent="0">
              <a:lnSpc>
                <a:spcPct val="100000"/>
              </a:lnSpc>
              <a:buNone/>
            </a:pPr>
            <a:endParaRPr lang="nl-NL" sz="2000" dirty="0">
              <a:latin typeface="Tw Cen MT (Hoofdtekst)"/>
              <a:ea typeface="Verdana" panose="020B0604030504040204" pitchFamily="34" charset="0"/>
              <a:cs typeface="Verdana" panose="020B0604030504040204" pitchFamily="34" charset="0"/>
            </a:endParaRPr>
          </a:p>
          <a:p>
            <a:pPr marL="92075" lvl="1" indent="0">
              <a:lnSpc>
                <a:spcPct val="100000"/>
              </a:lnSpc>
              <a:buNone/>
            </a:pPr>
            <a:r>
              <a:rPr lang="nl-NL" sz="2000" dirty="0">
                <a:latin typeface="Tw Cen MT (Hoofdtekst)"/>
                <a:ea typeface="Verdana" panose="020B0604030504040204" pitchFamily="34" charset="0"/>
                <a:cs typeface="Verdana" panose="020B0604030504040204" pitchFamily="34" charset="0"/>
              </a:rPr>
              <a:t>Welke voorbeelden kun je bedenken bij welke classificatiesysteem?</a:t>
            </a:r>
          </a:p>
        </p:txBody>
      </p:sp>
    </p:spTree>
    <p:extLst>
      <p:ext uri="{BB962C8B-B14F-4D97-AF65-F5344CB8AC3E}">
        <p14:creationId xmlns:p14="http://schemas.microsoft.com/office/powerpoint/2010/main" val="1136435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fbeeldingsresultaat voor wereldwijd">
            <a:extLst>
              <a:ext uri="{FF2B5EF4-FFF2-40B4-BE49-F238E27FC236}">
                <a16:creationId xmlns:a16="http://schemas.microsoft.com/office/drawing/2014/main" id="{1E453F3E-E5FA-4FCE-A2EC-66C085C98924}"/>
              </a:ext>
            </a:extLst>
          </p:cNvPr>
          <p:cNvPicPr>
            <a:picLocks noChangeAspect="1" noChangeArrowheads="1"/>
          </p:cNvPicPr>
          <p:nvPr/>
        </p:nvPicPr>
        <p:blipFill rotWithShape="1">
          <a:blip r:embed="rId2">
            <a:alphaModFix amt="50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12479" r="11539" b="-1"/>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324E733-7C65-435A-8A76-34050C69CD2B}"/>
              </a:ext>
            </a:extLst>
          </p:cNvPr>
          <p:cNvSpPr>
            <a:spLocks noGrp="1"/>
          </p:cNvSpPr>
          <p:nvPr>
            <p:ph idx="1"/>
          </p:nvPr>
        </p:nvSpPr>
        <p:spPr>
          <a:xfrm>
            <a:off x="4971371" y="643467"/>
            <a:ext cx="6574112" cy="5571066"/>
          </a:xfrm>
        </p:spPr>
        <p:txBody>
          <a:bodyPr anchor="ctr">
            <a:normAutofit/>
          </a:bodyPr>
          <a:lstStyle/>
          <a:p>
            <a:pPr marL="0" indent="0">
              <a:buNone/>
            </a:pPr>
            <a:r>
              <a:rPr lang="nl-NL" dirty="0"/>
              <a:t>Wereldwijd </a:t>
            </a:r>
            <a:r>
              <a:rPr lang="nl-NL" b="1" dirty="0">
                <a:solidFill>
                  <a:schemeClr val="accent1"/>
                </a:solidFill>
              </a:rPr>
              <a:t>± 30.000 </a:t>
            </a:r>
            <a:r>
              <a:rPr lang="nl-NL" dirty="0"/>
              <a:t>ziekten</a:t>
            </a:r>
          </a:p>
          <a:p>
            <a:pPr marL="0" indent="0">
              <a:buNone/>
            </a:pPr>
            <a:endParaRPr lang="nl-NL" dirty="0"/>
          </a:p>
          <a:p>
            <a:pPr marL="0" indent="0">
              <a:buNone/>
            </a:pPr>
            <a:r>
              <a:rPr lang="nl-NL" dirty="0"/>
              <a:t>Elk ziekteverloop is anders. Toch willen artsen met zo groot mogelijk zekerheid weten dat een behandeling effectief is en niet schadelijk. </a:t>
            </a:r>
          </a:p>
          <a:p>
            <a:pPr marL="0" indent="0">
              <a:buNone/>
            </a:pPr>
            <a:endParaRPr lang="nl-NL" dirty="0"/>
          </a:p>
          <a:p>
            <a:pPr marL="0" indent="0">
              <a:buNone/>
            </a:pPr>
            <a:r>
              <a:rPr lang="nl-NL" dirty="0"/>
              <a:t>Hiervoor zijn twee methodes bedacht:</a:t>
            </a:r>
          </a:p>
          <a:p>
            <a:pPr>
              <a:buFont typeface="Arial" panose="020B0604020202020204" pitchFamily="34" charset="0"/>
              <a:buChar char="•"/>
            </a:pPr>
            <a:r>
              <a:rPr lang="nl-NL" dirty="0"/>
              <a:t> </a:t>
            </a:r>
            <a:r>
              <a:rPr lang="nl-NL" dirty="0" err="1"/>
              <a:t>Evidence</a:t>
            </a:r>
            <a:r>
              <a:rPr lang="nl-NL" dirty="0"/>
              <a:t> </a:t>
            </a:r>
            <a:r>
              <a:rPr lang="nl-NL" dirty="0" err="1"/>
              <a:t>based</a:t>
            </a:r>
            <a:r>
              <a:rPr lang="nl-NL" dirty="0"/>
              <a:t> </a:t>
            </a:r>
            <a:r>
              <a:rPr lang="nl-NL" dirty="0" err="1"/>
              <a:t>practice</a:t>
            </a:r>
            <a:r>
              <a:rPr lang="nl-NL" dirty="0"/>
              <a:t> (EBP)</a:t>
            </a:r>
          </a:p>
          <a:p>
            <a:pPr>
              <a:buFont typeface="Arial" panose="020B0604020202020204" pitchFamily="34" charset="0"/>
              <a:buChar char="•"/>
            </a:pPr>
            <a:r>
              <a:rPr lang="nl-NL" dirty="0"/>
              <a:t> </a:t>
            </a:r>
            <a:r>
              <a:rPr lang="nl-NL" dirty="0" err="1"/>
              <a:t>Practice</a:t>
            </a:r>
            <a:r>
              <a:rPr lang="nl-NL" dirty="0"/>
              <a:t> </a:t>
            </a:r>
            <a:r>
              <a:rPr lang="nl-NL" dirty="0" err="1"/>
              <a:t>based</a:t>
            </a:r>
            <a:r>
              <a:rPr lang="nl-NL" dirty="0"/>
              <a:t> </a:t>
            </a:r>
            <a:r>
              <a:rPr lang="nl-NL" dirty="0" err="1"/>
              <a:t>evidence</a:t>
            </a:r>
            <a:r>
              <a:rPr lang="nl-NL" dirty="0"/>
              <a:t> (PBE)</a:t>
            </a:r>
          </a:p>
        </p:txBody>
      </p:sp>
    </p:spTree>
    <p:extLst>
      <p:ext uri="{BB962C8B-B14F-4D97-AF65-F5344CB8AC3E}">
        <p14:creationId xmlns:p14="http://schemas.microsoft.com/office/powerpoint/2010/main" val="186137829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Afbeeldingsresultaat voor research">
            <a:extLst>
              <a:ext uri="{FF2B5EF4-FFF2-40B4-BE49-F238E27FC236}">
                <a16:creationId xmlns:a16="http://schemas.microsoft.com/office/drawing/2014/main" id="{2C3E9905-ABF4-48DD-96ED-C225AC2B7E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391" r="9091" b="18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49E08AF5-3E90-4033-8EC2-5D18E03DF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3E2E2C-BE1F-475D-BC22-D5B96BFF19D2}"/>
              </a:ext>
            </a:extLst>
          </p:cNvPr>
          <p:cNvSpPr>
            <a:spLocks noGrp="1"/>
          </p:cNvSpPr>
          <p:nvPr>
            <p:ph type="title"/>
          </p:nvPr>
        </p:nvSpPr>
        <p:spPr>
          <a:xfrm>
            <a:off x="1024128" y="585216"/>
            <a:ext cx="6066816" cy="1499616"/>
          </a:xfrm>
        </p:spPr>
        <p:txBody>
          <a:bodyPr>
            <a:normAutofit/>
          </a:bodyPr>
          <a:lstStyle/>
          <a:p>
            <a:r>
              <a:rPr lang="nl-NL">
                <a:solidFill>
                  <a:srgbClr val="000000"/>
                </a:solidFill>
              </a:rPr>
              <a:t>evidence based </a:t>
            </a:r>
            <a:br>
              <a:rPr lang="nl-NL">
                <a:solidFill>
                  <a:srgbClr val="000000"/>
                </a:solidFill>
              </a:rPr>
            </a:br>
            <a:r>
              <a:rPr lang="nl-NL">
                <a:solidFill>
                  <a:srgbClr val="000000"/>
                </a:solidFill>
              </a:rPr>
              <a:t>practice (EBP) </a:t>
            </a:r>
          </a:p>
        </p:txBody>
      </p:sp>
      <p:cxnSp>
        <p:nvCxnSpPr>
          <p:cNvPr id="75" name="Straight Connector 74">
            <a:extLst>
              <a:ext uri="{FF2B5EF4-FFF2-40B4-BE49-F238E27FC236}">
                <a16:creationId xmlns:a16="http://schemas.microsoft.com/office/drawing/2014/main" id="{6F171EE2-1899-4B71-B6F6-B7A0050CC9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D1385C77-D040-4F6E-9CD8-AB110F79252F}"/>
              </a:ext>
            </a:extLst>
          </p:cNvPr>
          <p:cNvSpPr>
            <a:spLocks noGrp="1"/>
          </p:cNvSpPr>
          <p:nvPr>
            <p:ph idx="1"/>
          </p:nvPr>
        </p:nvSpPr>
        <p:spPr>
          <a:xfrm>
            <a:off x="1024128" y="2286000"/>
            <a:ext cx="6066816" cy="4023360"/>
          </a:xfrm>
        </p:spPr>
        <p:txBody>
          <a:bodyPr>
            <a:normAutofit/>
          </a:bodyPr>
          <a:lstStyle/>
          <a:p>
            <a:r>
              <a:rPr lang="nl-NL" sz="2000" i="1" dirty="0">
                <a:solidFill>
                  <a:srgbClr val="000000"/>
                </a:solidFill>
                <a:latin typeface="Tw Cen MT (Hoofdtekst)"/>
                <a:ea typeface="Verdana" panose="020B0604030504040204" pitchFamily="34" charset="0"/>
                <a:cs typeface="Verdana" panose="020B0604030504040204" pitchFamily="34" charset="0"/>
              </a:rPr>
              <a:t>“Beroepsmatig handelen op basis van de best beschikbare informatie over het effect van het handelen.” </a:t>
            </a:r>
          </a:p>
          <a:p>
            <a:endParaRPr lang="nl-NL" sz="2000" i="1" dirty="0">
              <a:solidFill>
                <a:srgbClr val="000000"/>
              </a:solidFill>
              <a:latin typeface="Tw Cen MT (Hoofdtekst)"/>
              <a:ea typeface="Verdana" panose="020B0604030504040204" pitchFamily="34" charset="0"/>
              <a:cs typeface="Verdana" panose="020B0604030504040204" pitchFamily="34" charset="0"/>
            </a:endParaRPr>
          </a:p>
          <a:p>
            <a:r>
              <a:rPr lang="nl-NL" sz="2000" b="1" dirty="0">
                <a:solidFill>
                  <a:srgbClr val="0070C0"/>
                </a:solidFill>
                <a:latin typeface="Tw Cen MT (Hoofdtekst)"/>
                <a:ea typeface="Verdana" panose="020B0604030504040204" pitchFamily="34" charset="0"/>
                <a:cs typeface="Verdana" panose="020B0604030504040204" pitchFamily="34" charset="0"/>
              </a:rPr>
              <a:t>Van theorie naar praktijk</a:t>
            </a:r>
          </a:p>
          <a:p>
            <a:endParaRPr lang="nl-NL" sz="2000" dirty="0">
              <a:solidFill>
                <a:srgbClr val="000000"/>
              </a:solidFill>
              <a:latin typeface="Tw Cen MT (Hoofdtekst)"/>
              <a:ea typeface="Verdana" panose="020B0604030504040204" pitchFamily="34" charset="0"/>
              <a:cs typeface="Verdana" panose="020B0604030504040204" pitchFamily="34" charset="0"/>
            </a:endParaRPr>
          </a:p>
          <a:p>
            <a:r>
              <a:rPr lang="nl-NL" sz="2000" dirty="0">
                <a:solidFill>
                  <a:srgbClr val="000000"/>
                </a:solidFill>
                <a:latin typeface="Tw Cen MT (Hoofdtekst)"/>
                <a:ea typeface="Verdana" panose="020B0604030504040204" pitchFamily="34" charset="0"/>
                <a:cs typeface="Verdana" panose="020B0604030504040204" pitchFamily="34" charset="0"/>
              </a:rPr>
              <a:t>EBP bestaat uit 3 onderdelen: </a:t>
            </a:r>
          </a:p>
          <a:p>
            <a:r>
              <a:rPr lang="nl-NL" sz="2000" dirty="0">
                <a:solidFill>
                  <a:srgbClr val="000000"/>
                </a:solidFill>
                <a:latin typeface="Tw Cen MT (Hoofdtekst)"/>
                <a:ea typeface="Verdana" panose="020B0604030504040204" pitchFamily="34" charset="0"/>
                <a:cs typeface="Verdana" panose="020B0604030504040204" pitchFamily="34" charset="0"/>
              </a:rPr>
              <a:t>1. </a:t>
            </a:r>
            <a:r>
              <a:rPr lang="nl-NL" sz="2000" dirty="0">
                <a:solidFill>
                  <a:srgbClr val="0070C0"/>
                </a:solidFill>
                <a:latin typeface="Tw Cen MT (Hoofdtekst)"/>
                <a:ea typeface="Verdana" panose="020B0604030504040204" pitchFamily="34" charset="0"/>
                <a:cs typeface="Verdana" panose="020B0604030504040204" pitchFamily="34" charset="0"/>
              </a:rPr>
              <a:t>Wetenschappelijk</a:t>
            </a:r>
            <a:r>
              <a:rPr lang="nl-NL" sz="2000" dirty="0">
                <a:solidFill>
                  <a:srgbClr val="000000"/>
                </a:solidFill>
                <a:latin typeface="Tw Cen MT (Hoofdtekst)"/>
                <a:ea typeface="Verdana" panose="020B0604030504040204" pitchFamily="34" charset="0"/>
                <a:cs typeface="Verdana" panose="020B0604030504040204" pitchFamily="34" charset="0"/>
              </a:rPr>
              <a:t> bewijs</a:t>
            </a:r>
          </a:p>
          <a:p>
            <a:r>
              <a:rPr lang="nl-NL" sz="2000" dirty="0">
                <a:solidFill>
                  <a:srgbClr val="000000"/>
                </a:solidFill>
                <a:latin typeface="Tw Cen MT (Hoofdtekst)"/>
                <a:ea typeface="Verdana" panose="020B0604030504040204" pitchFamily="34" charset="0"/>
                <a:cs typeface="Verdana" panose="020B0604030504040204" pitchFamily="34" charset="0"/>
              </a:rPr>
              <a:t>2. Deskundigheid behandelaar (</a:t>
            </a:r>
            <a:r>
              <a:rPr lang="nl-NL" sz="2000" dirty="0">
                <a:solidFill>
                  <a:srgbClr val="0070C0"/>
                </a:solidFill>
                <a:latin typeface="Tw Cen MT (Hoofdtekst)"/>
                <a:ea typeface="Verdana" panose="020B0604030504040204" pitchFamily="34" charset="0"/>
                <a:cs typeface="Verdana" panose="020B0604030504040204" pitchFamily="34" charset="0"/>
              </a:rPr>
              <a:t>klinische expertise</a:t>
            </a:r>
            <a:r>
              <a:rPr lang="nl-NL" sz="2000" dirty="0">
                <a:solidFill>
                  <a:srgbClr val="000000"/>
                </a:solidFill>
                <a:latin typeface="Tw Cen MT (Hoofdtekst)"/>
                <a:ea typeface="Verdana" panose="020B0604030504040204" pitchFamily="34" charset="0"/>
                <a:cs typeface="Verdana" panose="020B0604030504040204" pitchFamily="34" charset="0"/>
              </a:rPr>
              <a:t>)</a:t>
            </a:r>
          </a:p>
          <a:p>
            <a:r>
              <a:rPr lang="nl-NL" sz="2000" dirty="0">
                <a:solidFill>
                  <a:srgbClr val="000000"/>
                </a:solidFill>
                <a:latin typeface="Tw Cen MT (Hoofdtekst)"/>
                <a:ea typeface="Verdana" panose="020B0604030504040204" pitchFamily="34" charset="0"/>
                <a:cs typeface="Verdana" panose="020B0604030504040204" pitchFamily="34" charset="0"/>
              </a:rPr>
              <a:t>3. Wensen en ervaringen van de </a:t>
            </a:r>
            <a:r>
              <a:rPr lang="nl-NL" sz="2000" dirty="0">
                <a:solidFill>
                  <a:srgbClr val="0070C0"/>
                </a:solidFill>
                <a:latin typeface="Tw Cen MT (Hoofdtekst)"/>
                <a:ea typeface="Verdana" panose="020B0604030504040204" pitchFamily="34" charset="0"/>
                <a:cs typeface="Verdana" panose="020B0604030504040204" pitchFamily="34" charset="0"/>
              </a:rPr>
              <a:t>patiënt</a:t>
            </a:r>
          </a:p>
        </p:txBody>
      </p:sp>
    </p:spTree>
    <p:extLst>
      <p:ext uri="{BB962C8B-B14F-4D97-AF65-F5344CB8AC3E}">
        <p14:creationId xmlns:p14="http://schemas.microsoft.com/office/powerpoint/2010/main" val="4151594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1A3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24256" y="4767072"/>
            <a:ext cx="6594189" cy="1625210"/>
          </a:xfrm>
        </p:spPr>
        <p:txBody>
          <a:bodyPr>
            <a:normAutofit/>
          </a:bodyPr>
          <a:lstStyle/>
          <a:p>
            <a:pPr algn="r"/>
            <a:r>
              <a:rPr lang="nl-NL">
                <a:solidFill>
                  <a:srgbClr val="FFFFFF"/>
                </a:solidFill>
              </a:rPr>
              <a:t>Voor- en nadelen</a:t>
            </a:r>
          </a:p>
        </p:txBody>
      </p:sp>
      <p:pic>
        <p:nvPicPr>
          <p:cNvPr id="5122" name="Picture 2" descr="Afbeeldingsresultaat voor voor en nadelen">
            <a:extLst>
              <a:ext uri="{FF2B5EF4-FFF2-40B4-BE49-F238E27FC236}">
                <a16:creationId xmlns:a16="http://schemas.microsoft.com/office/drawing/2014/main" id="{ED90344E-427E-4D7F-9526-5D405DC6ED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37"/>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7787640" y="917725"/>
            <a:ext cx="3880103" cy="4852362"/>
          </a:xfrm>
        </p:spPr>
        <p:txBody>
          <a:bodyPr anchor="ctr">
            <a:noAutofit/>
          </a:bodyPr>
          <a:lstStyle/>
          <a:p>
            <a:pPr marL="0" indent="0">
              <a:buNone/>
            </a:pPr>
            <a:r>
              <a:rPr lang="nl-NL" sz="2000" dirty="0">
                <a:solidFill>
                  <a:schemeClr val="accent4"/>
                </a:solidFill>
                <a:latin typeface="Tw Cen MT (Hoofdtekst)"/>
                <a:ea typeface="Verdana" panose="020B0604030504040204" pitchFamily="34" charset="0"/>
                <a:cs typeface="Verdana" panose="020B0604030504040204" pitchFamily="34" charset="0"/>
              </a:rPr>
              <a:t>Voordelen</a:t>
            </a:r>
          </a:p>
          <a:p>
            <a:pPr>
              <a:buFont typeface="Arial" panose="020B0604020202020204" pitchFamily="34" charset="0"/>
              <a:buChar char="•"/>
            </a:pPr>
            <a:r>
              <a:rPr lang="nl-NL" sz="2000" dirty="0">
                <a:solidFill>
                  <a:srgbClr val="FFFFFF"/>
                </a:solidFill>
                <a:latin typeface="Tw Cen MT (Hoofdtekst)"/>
                <a:ea typeface="Verdana" panose="020B0604030504040204" pitchFamily="34" charset="0"/>
                <a:cs typeface="Verdana" panose="020B0604030504040204" pitchFamily="34" charset="0"/>
              </a:rPr>
              <a:t> Hogere kwaliteit zorg</a:t>
            </a:r>
          </a:p>
          <a:p>
            <a:pPr>
              <a:buFont typeface="Arial" panose="020B0604020202020204" pitchFamily="34" charset="0"/>
              <a:buChar char="•"/>
            </a:pPr>
            <a:r>
              <a:rPr lang="nl-NL" sz="2000" dirty="0">
                <a:solidFill>
                  <a:srgbClr val="FFFFFF"/>
                </a:solidFill>
                <a:latin typeface="Tw Cen MT (Hoofdtekst)"/>
                <a:ea typeface="Verdana" panose="020B0604030504040204" pitchFamily="34" charset="0"/>
                <a:cs typeface="Verdana" panose="020B0604030504040204" pitchFamily="34" charset="0"/>
              </a:rPr>
              <a:t> Verantwoorde zorg</a:t>
            </a:r>
          </a:p>
          <a:p>
            <a:pPr>
              <a:buFont typeface="Arial" panose="020B0604020202020204" pitchFamily="34" charset="0"/>
              <a:buChar char="•"/>
            </a:pPr>
            <a:r>
              <a:rPr lang="nl-NL" sz="2000" dirty="0">
                <a:solidFill>
                  <a:srgbClr val="FFFFFF"/>
                </a:solidFill>
                <a:latin typeface="Tw Cen MT (Hoofdtekst)"/>
                <a:ea typeface="Verdana" panose="020B0604030504040204" pitchFamily="34" charset="0"/>
                <a:cs typeface="Verdana" panose="020B0604030504040204" pitchFamily="34" charset="0"/>
              </a:rPr>
              <a:t> Verminderen ongewenste variatie in klinisch handelen</a:t>
            </a:r>
          </a:p>
          <a:p>
            <a:pPr>
              <a:buFont typeface="Arial" panose="020B0604020202020204" pitchFamily="34" charset="0"/>
              <a:buChar char="•"/>
            </a:pPr>
            <a:r>
              <a:rPr lang="nl-NL" sz="2000" dirty="0">
                <a:solidFill>
                  <a:srgbClr val="FFFFFF"/>
                </a:solidFill>
                <a:latin typeface="Tw Cen MT (Hoofdtekst)"/>
                <a:ea typeface="Verdana" panose="020B0604030504040204" pitchFamily="34" charset="0"/>
                <a:cs typeface="Verdana" panose="020B0604030504040204" pitchFamily="34" charset="0"/>
              </a:rPr>
              <a:t> Verlagen zorgkosten</a:t>
            </a:r>
          </a:p>
          <a:p>
            <a:pPr>
              <a:buFont typeface="Arial" panose="020B0604020202020204" pitchFamily="34" charset="0"/>
              <a:buChar char="•"/>
            </a:pPr>
            <a:r>
              <a:rPr lang="nl-NL" sz="2000" dirty="0">
                <a:solidFill>
                  <a:srgbClr val="FFFFFF"/>
                </a:solidFill>
                <a:latin typeface="Tw Cen MT (Hoofdtekst)"/>
                <a:ea typeface="Verdana" panose="020B0604030504040204" pitchFamily="34" charset="0"/>
                <a:cs typeface="Verdana" panose="020B0604030504040204" pitchFamily="34" charset="0"/>
              </a:rPr>
              <a:t> Vergoeding zorgverzekeraar</a:t>
            </a:r>
          </a:p>
          <a:p>
            <a:pPr>
              <a:buFont typeface="Arial" panose="020B0604020202020204" pitchFamily="34" charset="0"/>
              <a:buChar char="•"/>
            </a:pPr>
            <a:r>
              <a:rPr lang="nl-NL" sz="2000" dirty="0">
                <a:solidFill>
                  <a:srgbClr val="FFFFFF"/>
                </a:solidFill>
                <a:latin typeface="Tw Cen MT (Hoofdtekst)"/>
                <a:ea typeface="Verdana" panose="020B0604030504040204" pitchFamily="34" charset="0"/>
                <a:cs typeface="Verdana" panose="020B0604030504040204" pitchFamily="34" charset="0"/>
              </a:rPr>
              <a:t> Voldoet aan verwachting cliënt</a:t>
            </a:r>
          </a:p>
          <a:p>
            <a:pPr marL="0" indent="0">
              <a:buNone/>
            </a:pPr>
            <a:endParaRPr lang="nl-NL" sz="800" b="1" dirty="0">
              <a:solidFill>
                <a:srgbClr val="FFFFFF"/>
              </a:solidFill>
              <a:latin typeface="Tw Cen MT (Hoofdtekst)"/>
              <a:ea typeface="Verdana" panose="020B0604030504040204" pitchFamily="34" charset="0"/>
              <a:cs typeface="Verdana" panose="020B0604030504040204" pitchFamily="34" charset="0"/>
            </a:endParaRPr>
          </a:p>
          <a:p>
            <a:pPr marL="0" indent="0">
              <a:buNone/>
            </a:pPr>
            <a:r>
              <a:rPr lang="nl-NL" sz="2000" dirty="0">
                <a:solidFill>
                  <a:schemeClr val="accent4"/>
                </a:solidFill>
                <a:latin typeface="Tw Cen MT (Hoofdtekst)"/>
                <a:ea typeface="Verdana" panose="020B0604030504040204" pitchFamily="34" charset="0"/>
                <a:cs typeface="Verdana" panose="020B0604030504040204" pitchFamily="34" charset="0"/>
              </a:rPr>
              <a:t>Nadeel</a:t>
            </a:r>
          </a:p>
          <a:p>
            <a:pPr marL="0" indent="0">
              <a:buNone/>
            </a:pPr>
            <a:r>
              <a:rPr lang="nl-NL" sz="2000" dirty="0">
                <a:solidFill>
                  <a:srgbClr val="FFFFFF"/>
                </a:solidFill>
                <a:latin typeface="Tw Cen MT (Hoofdtekst)"/>
                <a:ea typeface="Verdana" panose="020B0604030504040204" pitchFamily="34" charset="0"/>
                <a:cs typeface="Verdana" panose="020B0604030504040204" pitchFamily="34" charset="0"/>
              </a:rPr>
              <a:t>Bemoeilijk innovatie, omdat artsen graag kiezen voor zekerheid</a:t>
            </a:r>
          </a:p>
        </p:txBody>
      </p:sp>
    </p:spTree>
    <p:extLst>
      <p:ext uri="{BB962C8B-B14F-4D97-AF65-F5344CB8AC3E}">
        <p14:creationId xmlns:p14="http://schemas.microsoft.com/office/powerpoint/2010/main" val="246571487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Geel">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FD4E5AFB0AD442843DE7B63A72A339" ma:contentTypeVersion="10" ma:contentTypeDescription="Een nieuw document maken." ma:contentTypeScope="" ma:versionID="1add3ef4418d20cb46fa5ad8fe429501">
  <xsd:schema xmlns:xsd="http://www.w3.org/2001/XMLSchema" xmlns:xs="http://www.w3.org/2001/XMLSchema" xmlns:p="http://schemas.microsoft.com/office/2006/metadata/properties" xmlns:ns3="507af903-65b2-4745-ba0b-8f5ed2839a78" xmlns:ns4="676ac126-91a4-489e-b65a-6c64be080df8" targetNamespace="http://schemas.microsoft.com/office/2006/metadata/properties" ma:root="true" ma:fieldsID="c2f68dc83c06db77a1bb73e40115092c" ns3:_="" ns4:_="">
    <xsd:import namespace="507af903-65b2-4745-ba0b-8f5ed2839a78"/>
    <xsd:import namespace="676ac126-91a4-489e-b65a-6c64be080df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7af903-65b2-4745-ba0b-8f5ed2839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6ac126-91a4-489e-b65a-6c64be080df8"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4C7173-279A-4B9A-BBB8-20CE4396F7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7af903-65b2-4745-ba0b-8f5ed2839a78"/>
    <ds:schemaRef ds:uri="676ac126-91a4-489e-b65a-6c64be080d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7AC8BA-96D8-447D-A5EA-F6F23B7DDD60}">
  <ds:schemaRefs>
    <ds:schemaRef ds:uri="http://schemas.microsoft.com/sharepoint/v3/contenttype/forms"/>
  </ds:schemaRefs>
</ds:datastoreItem>
</file>

<file path=customXml/itemProps3.xml><?xml version="1.0" encoding="utf-8"?>
<ds:datastoreItem xmlns:ds="http://schemas.openxmlformats.org/officeDocument/2006/customXml" ds:itemID="{246A9189-D83A-4163-9BD2-4946EAD7DD70}">
  <ds:schemaRef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676ac126-91a4-489e-b65a-6c64be080df8"/>
    <ds:schemaRef ds:uri="http://purl.org/dc/dcmitype/"/>
    <ds:schemaRef ds:uri="http://purl.org/dc/terms/"/>
    <ds:schemaRef ds:uri="http://purl.org/dc/elements/1.1/"/>
    <ds:schemaRef ds:uri="507af903-65b2-4745-ba0b-8f5ed2839a7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TotalTime>
  <Words>857</Words>
  <Application>Microsoft Office PowerPoint</Application>
  <PresentationFormat>Breedbeeld</PresentationFormat>
  <Paragraphs>122</Paragraphs>
  <Slides>11</Slides>
  <Notes>9</Notes>
  <HiddenSlides>2</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11</vt:i4>
      </vt:variant>
    </vt:vector>
  </HeadingPairs>
  <TitlesOfParts>
    <vt:vector size="19" baseType="lpstr">
      <vt:lpstr>Arial</vt:lpstr>
      <vt:lpstr>Calibri</vt:lpstr>
      <vt:lpstr>Courier New</vt:lpstr>
      <vt:lpstr>Tw Cen MT</vt:lpstr>
      <vt:lpstr>Tw Cen MT (Hoofdtekst)</vt:lpstr>
      <vt:lpstr>Tw Cen MT Condensed</vt:lpstr>
      <vt:lpstr>Wingdings 3</vt:lpstr>
      <vt:lpstr>Integraal</vt:lpstr>
      <vt:lpstr>Pathologie en ziektebeelden</vt:lpstr>
      <vt:lpstr>Toets</vt:lpstr>
      <vt:lpstr>Terugblik vorige week</vt:lpstr>
      <vt:lpstr>Diagnose</vt:lpstr>
      <vt:lpstr>Classificatiesystemen van diagnoses (§ 2.5)</vt:lpstr>
      <vt:lpstr>3 classificatiesystemen</vt:lpstr>
      <vt:lpstr>PowerPoint-presentatie</vt:lpstr>
      <vt:lpstr>evidence based  practice (EBP) </vt:lpstr>
      <vt:lpstr>Voor- en nadelen</vt:lpstr>
      <vt:lpstr>Practice based evidence (PBE) </vt:lpstr>
      <vt:lpstr>Volgende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Pathologie en ziektebeelden</dc:title>
  <dc:creator>Yvonne van der Meulen</dc:creator>
  <cp:lastModifiedBy>Yvonne van der Meulen</cp:lastModifiedBy>
  <cp:revision>1</cp:revision>
  <dcterms:created xsi:type="dcterms:W3CDTF">2020-03-16T11:39:28Z</dcterms:created>
  <dcterms:modified xsi:type="dcterms:W3CDTF">2020-03-16T11:40:32Z</dcterms:modified>
</cp:coreProperties>
</file>